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EF5E0F-45D0-4F0E-86D0-D67F134BFBD6}" v="46" dt="2020-11-02T10:00:33.9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61" d="100"/>
          <a:sy n="61" d="100"/>
        </p:scale>
        <p:origin x="78"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 Jerman (Llanidloes High School)" userId="S::jermanj1@hwbcymru.net::11941f7a-7d33-4391-a058-b3c3b31b1fb8" providerId="AD" clId="Web-{0DEF5E0F-45D0-4F0E-86D0-D67F134BFBD6}"/>
    <pc:docChg chg="addSld modSld">
      <pc:chgData name="J Jerman (Llanidloes High School)" userId="S::jermanj1@hwbcymru.net::11941f7a-7d33-4391-a058-b3c3b31b1fb8" providerId="AD" clId="Web-{0DEF5E0F-45D0-4F0E-86D0-D67F134BFBD6}" dt="2020-11-02T10:00:33.943" v="44"/>
      <pc:docMkLst>
        <pc:docMk/>
      </pc:docMkLst>
      <pc:sldChg chg="addSp delSp modSp mod setBg">
        <pc:chgData name="J Jerman (Llanidloes High School)" userId="S::jermanj1@hwbcymru.net::11941f7a-7d33-4391-a058-b3c3b31b1fb8" providerId="AD" clId="Web-{0DEF5E0F-45D0-4F0E-86D0-D67F134BFBD6}" dt="2020-11-02T10:00:33.943" v="44"/>
        <pc:sldMkLst>
          <pc:docMk/>
          <pc:sldMk cId="109857222" sldId="256"/>
        </pc:sldMkLst>
        <pc:spChg chg="mod">
          <ac:chgData name="J Jerman (Llanidloes High School)" userId="S::jermanj1@hwbcymru.net::11941f7a-7d33-4391-a058-b3c3b31b1fb8" providerId="AD" clId="Web-{0DEF5E0F-45D0-4F0E-86D0-D67F134BFBD6}" dt="2020-11-02T09:59:40.924" v="40"/>
          <ac:spMkLst>
            <pc:docMk/>
            <pc:sldMk cId="109857222" sldId="256"/>
            <ac:spMk id="2" creationId="{00000000-0000-0000-0000-000000000000}"/>
          </ac:spMkLst>
        </pc:spChg>
        <pc:spChg chg="mod">
          <ac:chgData name="J Jerman (Llanidloes High School)" userId="S::jermanj1@hwbcymru.net::11941f7a-7d33-4391-a058-b3c3b31b1fb8" providerId="AD" clId="Web-{0DEF5E0F-45D0-4F0E-86D0-D67F134BFBD6}" dt="2020-11-02T09:59:40.924" v="40"/>
          <ac:spMkLst>
            <pc:docMk/>
            <pc:sldMk cId="109857222" sldId="256"/>
            <ac:spMk id="3" creationId="{00000000-0000-0000-0000-000000000000}"/>
          </ac:spMkLst>
        </pc:spChg>
        <pc:spChg chg="add">
          <ac:chgData name="J Jerman (Llanidloes High School)" userId="S::jermanj1@hwbcymru.net::11941f7a-7d33-4391-a058-b3c3b31b1fb8" providerId="AD" clId="Web-{0DEF5E0F-45D0-4F0E-86D0-D67F134BFBD6}" dt="2020-11-02T10:00:33.943" v="44"/>
          <ac:spMkLst>
            <pc:docMk/>
            <pc:sldMk cId="109857222" sldId="256"/>
            <ac:spMk id="5" creationId="{57CF580F-A92D-4D02-8CAE-70B23F26BB8F}"/>
          </ac:spMkLst>
        </pc:spChg>
        <pc:spChg chg="add del">
          <ac:chgData name="J Jerman (Llanidloes High School)" userId="S::jermanj1@hwbcymru.net::11941f7a-7d33-4391-a058-b3c3b31b1fb8" providerId="AD" clId="Web-{0DEF5E0F-45D0-4F0E-86D0-D67F134BFBD6}" dt="2020-11-02T09:59:40.924" v="40"/>
          <ac:spMkLst>
            <pc:docMk/>
            <pc:sldMk cId="109857222" sldId="256"/>
            <ac:spMk id="9" creationId="{92EA0DEB-983C-4A94-9B9A-51E32098C2E2}"/>
          </ac:spMkLst>
        </pc:spChg>
        <pc:spChg chg="add del">
          <ac:chgData name="J Jerman (Llanidloes High School)" userId="S::jermanj1@hwbcymru.net::11941f7a-7d33-4391-a058-b3c3b31b1fb8" providerId="AD" clId="Web-{0DEF5E0F-45D0-4F0E-86D0-D67F134BFBD6}" dt="2020-11-02T09:59:40.924" v="40"/>
          <ac:spMkLst>
            <pc:docMk/>
            <pc:sldMk cId="109857222" sldId="256"/>
            <ac:spMk id="11" creationId="{9E197AD2-3004-4188-A389-E9EAC108A04B}"/>
          </ac:spMkLst>
        </pc:spChg>
        <pc:spChg chg="add del">
          <ac:chgData name="J Jerman (Llanidloes High School)" userId="S::jermanj1@hwbcymru.net::11941f7a-7d33-4391-a058-b3c3b31b1fb8" providerId="AD" clId="Web-{0DEF5E0F-45D0-4F0E-86D0-D67F134BFBD6}" dt="2020-11-02T09:59:40.924" v="40"/>
          <ac:spMkLst>
            <pc:docMk/>
            <pc:sldMk cId="109857222" sldId="256"/>
            <ac:spMk id="13" creationId="{A82D0C51-DE81-4DC1-8D2D-1A3EE14E678E}"/>
          </ac:spMkLst>
        </pc:spChg>
        <pc:picChg chg="add mod">
          <ac:chgData name="J Jerman (Llanidloes High School)" userId="S::jermanj1@hwbcymru.net::11941f7a-7d33-4391-a058-b3c3b31b1fb8" providerId="AD" clId="Web-{0DEF5E0F-45D0-4F0E-86D0-D67F134BFBD6}" dt="2020-11-02T09:59:47.300" v="41" actId="1076"/>
          <ac:picMkLst>
            <pc:docMk/>
            <pc:sldMk cId="109857222" sldId="256"/>
            <ac:picMk id="4" creationId="{B57BE98B-F009-431A-BA43-58FC25889F11}"/>
          </ac:picMkLst>
        </pc:picChg>
      </pc:sldChg>
      <pc:sldChg chg="addSp modSp new">
        <pc:chgData name="J Jerman (Llanidloes High School)" userId="S::jermanj1@hwbcymru.net::11941f7a-7d33-4391-a058-b3c3b31b1fb8" providerId="AD" clId="Web-{0DEF5E0F-45D0-4F0E-86D0-D67F134BFBD6}" dt="2020-11-02T09:59:55.222" v="43" actId="1076"/>
        <pc:sldMkLst>
          <pc:docMk/>
          <pc:sldMk cId="3734439119" sldId="257"/>
        </pc:sldMkLst>
        <pc:picChg chg="add mod">
          <ac:chgData name="J Jerman (Llanidloes High School)" userId="S::jermanj1@hwbcymru.net::11941f7a-7d33-4391-a058-b3c3b31b1fb8" providerId="AD" clId="Web-{0DEF5E0F-45D0-4F0E-86D0-D67F134BFBD6}" dt="2020-11-02T09:59:55.222" v="43" actId="1076"/>
          <ac:picMkLst>
            <pc:docMk/>
            <pc:sldMk cId="3734439119" sldId="257"/>
            <ac:picMk id="5" creationId="{FEBCCBA9-1C7B-4C9F-ADEC-D5D6086A607D}"/>
          </ac:picMkLst>
        </pc:picChg>
      </pc:sldChg>
      <pc:sldChg chg="new">
        <pc:chgData name="J Jerman (Llanidloes High School)" userId="S::jermanj1@hwbcymru.net::11941f7a-7d33-4391-a058-b3c3b31b1fb8" providerId="AD" clId="Web-{0DEF5E0F-45D0-4F0E-86D0-D67F134BFBD6}" dt="2020-11-02T09:58:18.247" v="1"/>
        <pc:sldMkLst>
          <pc:docMk/>
          <pc:sldMk cId="3874650096"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30EA680-D336-4FF7-8B7A-9848BB0A1C3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45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5772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30EA680-D336-4FF7-8B7A-9848BB0A1C3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6876384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3020690"/>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0828066"/>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516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742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051" y="6375679"/>
            <a:ext cx="1233355" cy="348462"/>
          </a:xfrm>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330EA680-D336-4FF7-8B7A-9848BB0A1C3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8928934"/>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65950" y="6375679"/>
            <a:ext cx="1232456" cy="348462"/>
          </a:xfrm>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388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00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758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30EA680-D336-4FF7-8B7A-9848BB0A1C3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37208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3.png"/><Relationship Id="rId5" Type="http://schemas.openxmlformats.org/officeDocument/2006/relationships/image" Target="../media/image5.jpe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cs typeface="Calibri Light"/>
              </a:rPr>
              <a:t>biology</a:t>
            </a:r>
            <a:endParaRPr lang="en-US" dirty="0"/>
          </a:p>
        </p:txBody>
      </p:sp>
      <p:sp>
        <p:nvSpPr>
          <p:cNvPr id="3" name="Subtitle 2"/>
          <p:cNvSpPr>
            <a:spLocks noGrp="1"/>
          </p:cNvSpPr>
          <p:nvPr>
            <p:ph type="subTitle" idx="1"/>
          </p:nvPr>
        </p:nvSpPr>
        <p:spPr>
          <a:xfrm>
            <a:off x="2215044" y="4123072"/>
            <a:ext cx="8045373" cy="742279"/>
          </a:xfrm>
        </p:spPr>
        <p:txBody>
          <a:bodyPr vert="horz" lIns="91440" tIns="45720" rIns="91440" bIns="45720" rtlCol="0" anchor="t">
            <a:normAutofit/>
          </a:bodyPr>
          <a:lstStyle/>
          <a:p>
            <a:r>
              <a:rPr lang="en-US" dirty="0" smtClean="0"/>
              <a:t>Mrs. B. Harrison &amp; </a:t>
            </a:r>
            <a:r>
              <a:rPr lang="en-US" dirty="0" err="1" smtClean="0"/>
              <a:t>mrs.c.taylor</a:t>
            </a:r>
            <a:endParaRPr lang="en-US" dirty="0"/>
          </a:p>
        </p:txBody>
      </p:sp>
      <p:pic>
        <p:nvPicPr>
          <p:cNvPr id="4" name="Picture 4" descr="A picture containing drawing, food&#10;&#10;Description automatically generated">
            <a:extLst>
              <a:ext uri="{FF2B5EF4-FFF2-40B4-BE49-F238E27FC236}">
                <a16:creationId xmlns:a16="http://schemas.microsoft.com/office/drawing/2014/main" id="{B57BE98B-F009-431A-BA43-58FC25889F11}"/>
              </a:ext>
            </a:extLst>
          </p:cNvPr>
          <p:cNvPicPr>
            <a:picLocks noChangeAspect="1"/>
          </p:cNvPicPr>
          <p:nvPr/>
        </p:nvPicPr>
        <p:blipFill>
          <a:blip r:embed="rId4"/>
          <a:stretch>
            <a:fillRect/>
          </a:stretch>
        </p:blipFill>
        <p:spPr>
          <a:xfrm>
            <a:off x="758575" y="5341640"/>
            <a:ext cx="639919" cy="829785"/>
          </a:xfrm>
          <a:prstGeom prst="rect">
            <a:avLst/>
          </a:prstGeom>
        </p:spPr>
      </p:pic>
      <p:sp>
        <p:nvSpPr>
          <p:cNvPr id="5" name="TextBox 4">
            <a:extLst>
              <a:ext uri="{FF2B5EF4-FFF2-40B4-BE49-F238E27FC236}">
                <a16:creationId xmlns:a16="http://schemas.microsoft.com/office/drawing/2014/main" id="{57CF580F-A92D-4D02-8CAE-70B23F26BB8F}"/>
              </a:ext>
            </a:extLst>
          </p:cNvPr>
          <p:cNvSpPr txBox="1"/>
          <p:nvPr/>
        </p:nvSpPr>
        <p:spPr>
          <a:xfrm>
            <a:off x="1398494" y="5294867"/>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err="1" smtClean="0"/>
              <a:t>Ysgol</a:t>
            </a:r>
            <a:r>
              <a:rPr lang="en-US" dirty="0" smtClean="0"/>
              <a:t> </a:t>
            </a:r>
            <a:r>
              <a:rPr lang="en-US" dirty="0" err="1" smtClean="0"/>
              <a:t>Uwchradd</a:t>
            </a:r>
            <a:r>
              <a:rPr lang="en-US" dirty="0" smtClean="0"/>
              <a:t> </a:t>
            </a:r>
          </a:p>
          <a:p>
            <a:pPr algn="l"/>
            <a:r>
              <a:rPr lang="en-GB" dirty="0" smtClean="0"/>
              <a:t>Llanidloes</a:t>
            </a:r>
          </a:p>
          <a:p>
            <a:pPr algn="l"/>
            <a:r>
              <a:rPr lang="en-GB" dirty="0" smtClean="0"/>
              <a:t>High School</a:t>
            </a:r>
            <a:endParaRPr lang="en-US" dirty="0"/>
          </a:p>
        </p:txBody>
      </p:sp>
      <p:sp>
        <p:nvSpPr>
          <p:cNvPr id="7" name="TextBox 6"/>
          <p:cNvSpPr txBox="1"/>
          <p:nvPr/>
        </p:nvSpPr>
        <p:spPr>
          <a:xfrm>
            <a:off x="2442754" y="981635"/>
            <a:ext cx="7406640" cy="646331"/>
          </a:xfrm>
          <a:prstGeom prst="rect">
            <a:avLst/>
          </a:prstGeom>
          <a:noFill/>
        </p:spPr>
        <p:txBody>
          <a:bodyPr wrap="square" rtlCol="0">
            <a:spAutoFit/>
          </a:bodyPr>
          <a:lstStyle/>
          <a:p>
            <a:pPr algn="ctr"/>
            <a:r>
              <a:rPr lang="en-GB" sz="3600" dirty="0" smtClean="0"/>
              <a:t>Sixth Form Virtual Open Evening</a:t>
            </a:r>
            <a:endParaRPr lang="en-US" sz="36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1463" y="4603380"/>
            <a:ext cx="2306303" cy="2306303"/>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9857222"/>
      </p:ext>
    </p:extLst>
  </p:cSld>
  <p:clrMapOvr>
    <a:masterClrMapping/>
  </p:clrMapOvr>
  <p:transition spd="med" advTm="825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05A3-80AE-480F-8326-569A76930019}"/>
              </a:ext>
            </a:extLst>
          </p:cNvPr>
          <p:cNvSpPr>
            <a:spLocks noGrp="1"/>
          </p:cNvSpPr>
          <p:nvPr>
            <p:ph type="title"/>
          </p:nvPr>
        </p:nvSpPr>
        <p:spPr>
          <a:xfrm>
            <a:off x="1106672" y="177434"/>
            <a:ext cx="10178322" cy="1492132"/>
          </a:xfrm>
        </p:spPr>
        <p:txBody>
          <a:bodyPr/>
          <a:lstStyle/>
          <a:p>
            <a:r>
              <a:rPr lang="en-GB" dirty="0" smtClean="0"/>
              <a:t>Why study biology at </a:t>
            </a:r>
            <a:r>
              <a:rPr lang="en-GB" dirty="0" err="1" smtClean="0"/>
              <a:t>llanidloes</a:t>
            </a:r>
            <a:r>
              <a:rPr lang="en-GB" dirty="0" smtClean="0"/>
              <a:t> high school?</a:t>
            </a:r>
            <a:endParaRPr lang="en-US" dirty="0"/>
          </a:p>
        </p:txBody>
      </p:sp>
      <p:sp>
        <p:nvSpPr>
          <p:cNvPr id="3" name="Content Placeholder 2">
            <a:extLst>
              <a:ext uri="{FF2B5EF4-FFF2-40B4-BE49-F238E27FC236}">
                <a16:creationId xmlns:a16="http://schemas.microsoft.com/office/drawing/2014/main" id="{29B3BA2B-4548-46A3-9757-49B88C55F227}"/>
              </a:ext>
            </a:extLst>
          </p:cNvPr>
          <p:cNvSpPr>
            <a:spLocks noGrp="1"/>
          </p:cNvSpPr>
          <p:nvPr>
            <p:ph idx="1"/>
          </p:nvPr>
        </p:nvSpPr>
        <p:spPr>
          <a:xfrm>
            <a:off x="996313" y="1620417"/>
            <a:ext cx="8715246" cy="3593591"/>
          </a:xfrm>
        </p:spPr>
        <p:txBody>
          <a:bodyPr>
            <a:noAutofit/>
          </a:bodyPr>
          <a:lstStyle/>
          <a:p>
            <a:r>
              <a:rPr lang="en-GB" dirty="0"/>
              <a:t>As a Biology student, no longer will you take for granted the true wonders of life and the natural world, as you will be able to understand the fascinating medical and scientific processes behind them</a:t>
            </a:r>
            <a:endParaRPr lang="en-US" dirty="0" smtClean="0"/>
          </a:p>
          <a:p>
            <a:r>
              <a:rPr lang="en-GB" dirty="0"/>
              <a:t>With all of the ground breaking knowledge you will acquire and absorb, you could be just the person to drive forward changes in medicine, sport science, nutrition, environmental science, microbiology, agriculture, veterinary science, equine sciences, immunology, crop sciences to name a </a:t>
            </a:r>
            <a:r>
              <a:rPr lang="en-GB" dirty="0" smtClean="0"/>
              <a:t>few.</a:t>
            </a:r>
          </a:p>
          <a:p>
            <a:r>
              <a:rPr lang="en-US" dirty="0" smtClean="0"/>
              <a:t>Studying biology requires you to think laterally and critically, problem solve, carry out detailed practical tasks, memorize and apply detailed scientific knowledge.</a:t>
            </a:r>
          </a:p>
          <a:p>
            <a:r>
              <a:rPr lang="en-US" dirty="0" smtClean="0"/>
              <a:t>Biology results at </a:t>
            </a:r>
            <a:r>
              <a:rPr lang="en-US" dirty="0" err="1" smtClean="0"/>
              <a:t>Llanidloes</a:t>
            </a:r>
            <a:r>
              <a:rPr lang="en-US" dirty="0" smtClean="0"/>
              <a:t> High School have been good/excellent for many years.</a:t>
            </a:r>
          </a:p>
          <a:p>
            <a:r>
              <a:rPr lang="en-US" dirty="0" smtClean="0"/>
              <a:t>Biology is taught by teachers with many years experience of teaching this wondrous subject.</a:t>
            </a:r>
            <a:endParaRPr lang="en-US" dirty="0"/>
          </a:p>
        </p:txBody>
      </p:sp>
      <p:pic>
        <p:nvPicPr>
          <p:cNvPr id="5" name="Picture 4"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1559" y="2014081"/>
            <a:ext cx="2104697" cy="2806262"/>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34439119"/>
      </p:ext>
    </p:extLst>
  </p:cSld>
  <p:clrMapOvr>
    <a:masterClrMapping/>
  </p:clrMapOvr>
  <p:transition spd="med" advTm="6502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p:txBody>
          <a:bodyPr/>
          <a:lstStyle/>
          <a:p>
            <a:r>
              <a:rPr lang="en-GB" dirty="0" smtClean="0"/>
              <a:t>Course description</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1059376" y="1128451"/>
            <a:ext cx="9014790" cy="5393331"/>
          </a:xfrm>
        </p:spPr>
        <p:txBody>
          <a:bodyPr>
            <a:normAutofit/>
          </a:bodyPr>
          <a:lstStyle/>
          <a:p>
            <a:pPr marL="0" indent="0">
              <a:buNone/>
            </a:pPr>
            <a:r>
              <a:rPr lang="en-US" dirty="0" smtClean="0"/>
              <a:t>The A level course for Biology is studied in five units. </a:t>
            </a:r>
          </a:p>
          <a:p>
            <a:pPr marL="0" indent="0">
              <a:buNone/>
            </a:pPr>
            <a:r>
              <a:rPr lang="en-US" b="1" u="sng" dirty="0" smtClean="0"/>
              <a:t>AS units studies in Year 12</a:t>
            </a:r>
          </a:p>
          <a:p>
            <a:r>
              <a:rPr lang="en-US" dirty="0" smtClean="0"/>
              <a:t>Unit 1 – Biochemistry and Cell Organization</a:t>
            </a:r>
          </a:p>
          <a:p>
            <a:r>
              <a:rPr lang="en-US" dirty="0" smtClean="0"/>
              <a:t>Unit 2 – Biodiversity and Physiology of Body Systems</a:t>
            </a:r>
          </a:p>
          <a:p>
            <a:endParaRPr lang="en-US" dirty="0"/>
          </a:p>
          <a:p>
            <a:pPr marL="0" indent="0">
              <a:buNone/>
            </a:pPr>
            <a:r>
              <a:rPr lang="en-US" b="1" u="sng" dirty="0" smtClean="0"/>
              <a:t>A2 units studied in Year 13</a:t>
            </a:r>
          </a:p>
          <a:p>
            <a:r>
              <a:rPr lang="en-US" dirty="0" smtClean="0"/>
              <a:t>Unit 3 – Energy, Homeostasis and the Environment</a:t>
            </a:r>
          </a:p>
          <a:p>
            <a:r>
              <a:rPr lang="en-US" dirty="0" smtClean="0"/>
              <a:t>Unit 4 – Variation, Inheritance and options (Immunology and Disease, Human Musculoskeletal Anatomy or Neurobiology and </a:t>
            </a:r>
            <a:r>
              <a:rPr lang="en-US" dirty="0" err="1" smtClean="0"/>
              <a:t>Behaviour</a:t>
            </a:r>
            <a:r>
              <a:rPr lang="en-US" dirty="0" smtClean="0"/>
              <a:t>)</a:t>
            </a:r>
          </a:p>
          <a:p>
            <a:r>
              <a:rPr lang="en-US" dirty="0" smtClean="0"/>
              <a:t>Unit 5 – Practical examination which involves an experimental task and a practical analysis task.</a:t>
            </a:r>
          </a:p>
          <a:p>
            <a:endParaRPr lang="en-US" dirty="0"/>
          </a:p>
          <a:p>
            <a:pPr marL="0" indent="0">
              <a:buNone/>
            </a:pPr>
            <a:r>
              <a:rPr lang="en-US" dirty="0" smtClean="0"/>
              <a:t>There is no coursework in Biology.  All units are assessed by external exams.</a:t>
            </a:r>
          </a:p>
          <a:p>
            <a:endParaRPr lang="en-US" dirty="0"/>
          </a:p>
          <a:p>
            <a:pPr marL="0" indent="0">
              <a:buNone/>
            </a:pP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84938" y="1292772"/>
            <a:ext cx="2960828" cy="1973885"/>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74650096"/>
      </p:ext>
    </p:extLst>
  </p:cSld>
  <p:clrMapOvr>
    <a:masterClrMapping/>
  </p:clrMapOvr>
  <p:transition spd="med" advTm="70943">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p:txBody>
          <a:bodyPr/>
          <a:lstStyle/>
          <a:p>
            <a:r>
              <a:rPr lang="en-GB" dirty="0" smtClean="0"/>
              <a:t>assessment</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980548" y="1261242"/>
            <a:ext cx="10178322" cy="5267207"/>
          </a:xfrm>
        </p:spPr>
        <p:txBody>
          <a:bodyPr>
            <a:normAutofit/>
          </a:bodyPr>
          <a:lstStyle/>
          <a:p>
            <a:pPr marL="0" indent="0">
              <a:buNone/>
            </a:pPr>
            <a:r>
              <a:rPr lang="en-US" dirty="0" smtClean="0"/>
              <a:t>The five units are assessed in the following way:</a:t>
            </a:r>
          </a:p>
          <a:p>
            <a:pPr marL="0" indent="0">
              <a:buNone/>
            </a:pPr>
            <a:r>
              <a:rPr lang="en-US" b="1" u="sng" dirty="0" smtClean="0"/>
              <a:t>Year 12</a:t>
            </a:r>
          </a:p>
          <a:p>
            <a:r>
              <a:rPr lang="en-US" dirty="0" smtClean="0"/>
              <a:t>Unit 1 – 1hour 30min examination 20% of the qualification.</a:t>
            </a:r>
          </a:p>
          <a:p>
            <a:r>
              <a:rPr lang="en-US" dirty="0" smtClean="0"/>
              <a:t>Unit 2 – 1hour 30min examination 20% of the qualification.</a:t>
            </a:r>
          </a:p>
          <a:p>
            <a:pPr marL="0" indent="0">
              <a:buNone/>
            </a:pPr>
            <a:endParaRPr lang="en-US" dirty="0" smtClean="0"/>
          </a:p>
          <a:p>
            <a:pPr marL="0" indent="0">
              <a:buNone/>
            </a:pPr>
            <a:r>
              <a:rPr lang="en-US" b="1" u="sng" dirty="0" smtClean="0"/>
              <a:t>Year 13</a:t>
            </a:r>
          </a:p>
          <a:p>
            <a:r>
              <a:rPr lang="en-US" dirty="0" smtClean="0"/>
              <a:t>Unit 3 – 2 hour written exam 25% of the qualification.</a:t>
            </a:r>
          </a:p>
          <a:p>
            <a:r>
              <a:rPr lang="en-US" dirty="0" smtClean="0"/>
              <a:t>Unit 4 – 2 hour written exam 25% of the qualification.</a:t>
            </a:r>
          </a:p>
          <a:p>
            <a:r>
              <a:rPr lang="en-US" dirty="0" smtClean="0"/>
              <a:t>Unit 5 – Practical examination 10% of the qualification.</a:t>
            </a:r>
          </a:p>
          <a:p>
            <a:endParaRPr lang="en-US" dirty="0"/>
          </a:p>
          <a:p>
            <a:pPr marL="0" indent="0">
              <a:buNone/>
            </a:pPr>
            <a:r>
              <a:rPr lang="en-US" dirty="0" smtClean="0"/>
              <a:t>To continue studying Biology as A2 a minimum of a C grade needs to be attained as </a:t>
            </a:r>
            <a:r>
              <a:rPr lang="en-US" dirty="0" err="1" smtClean="0"/>
              <a:t>AS</a:t>
            </a:r>
            <a:r>
              <a:rPr lang="en-US" dirty="0" smtClean="0"/>
              <a:t>.</a:t>
            </a: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81126" y="2234077"/>
            <a:ext cx="2857500" cy="1476375"/>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6613847"/>
      </p:ext>
    </p:extLst>
  </p:cSld>
  <p:clrMapOvr>
    <a:masterClrMapping/>
  </p:clrMapOvr>
  <p:transition spd="med" advTm="4557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p:txBody>
          <a:bodyPr/>
          <a:lstStyle/>
          <a:p>
            <a:r>
              <a:rPr lang="en-GB" dirty="0" smtClean="0"/>
              <a:t>Career progression and subject combinations</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967899" y="1913657"/>
            <a:ext cx="10178322" cy="3593591"/>
          </a:xfrm>
        </p:spPr>
        <p:txBody>
          <a:bodyPr>
            <a:normAutofit lnSpcReduction="10000"/>
          </a:bodyPr>
          <a:lstStyle/>
          <a:p>
            <a:pPr marL="0" indent="0">
              <a:buNone/>
            </a:pPr>
            <a:r>
              <a:rPr lang="en-GB" dirty="0"/>
              <a:t>Naturally, studying Biology at A level leads the way to a career in Medicine along with other medically based subjects such </a:t>
            </a:r>
            <a:r>
              <a:rPr lang="en-GB" dirty="0" smtClean="0"/>
              <a:t>as:</a:t>
            </a:r>
          </a:p>
          <a:p>
            <a:pPr marL="0" indent="0">
              <a:buNone/>
            </a:pPr>
            <a:r>
              <a:rPr lang="en-GB" dirty="0" smtClean="0"/>
              <a:t>	Microbiology			Midwifery	</a:t>
            </a:r>
          </a:p>
          <a:p>
            <a:pPr marL="0" indent="0">
              <a:buNone/>
            </a:pPr>
            <a:r>
              <a:rPr lang="en-GB" dirty="0" smtClean="0"/>
              <a:t>	Physiology			Nursing</a:t>
            </a:r>
          </a:p>
          <a:p>
            <a:pPr marL="0" indent="0">
              <a:buNone/>
            </a:pPr>
            <a:r>
              <a:rPr lang="en-GB" dirty="0" smtClean="0"/>
              <a:t>	</a:t>
            </a:r>
            <a:r>
              <a:rPr lang="en-GB" dirty="0" err="1" smtClean="0"/>
              <a:t>Physioitherapy</a:t>
            </a:r>
            <a:r>
              <a:rPr lang="en-GB" dirty="0" smtClean="0"/>
              <a:t>			Animal husbandry</a:t>
            </a:r>
          </a:p>
          <a:p>
            <a:pPr marL="0" indent="0">
              <a:buNone/>
            </a:pPr>
            <a:r>
              <a:rPr lang="en-GB" dirty="0" smtClean="0"/>
              <a:t>	Osteopathy			</a:t>
            </a:r>
            <a:r>
              <a:rPr lang="en-GB" dirty="0" err="1" smtClean="0"/>
              <a:t>Podietry</a:t>
            </a:r>
            <a:endParaRPr lang="en-GB" dirty="0" smtClean="0"/>
          </a:p>
          <a:p>
            <a:pPr marL="0" indent="0">
              <a:buNone/>
            </a:pPr>
            <a:r>
              <a:rPr lang="en-GB" dirty="0" smtClean="0"/>
              <a:t>	Dentistry			Epidemiology</a:t>
            </a:r>
          </a:p>
          <a:p>
            <a:pPr marL="0" indent="0">
              <a:buNone/>
            </a:pPr>
            <a:r>
              <a:rPr lang="en-GB" dirty="0" smtClean="0"/>
              <a:t>	Veterinary sciences		Medical research</a:t>
            </a:r>
          </a:p>
          <a:p>
            <a:pPr marL="0" indent="0">
              <a:buNone/>
            </a:pPr>
            <a:r>
              <a:rPr lang="en-GB" dirty="0" smtClean="0"/>
              <a:t>	Animal sciences			Pharmacologist</a:t>
            </a: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9165" y="2490952"/>
            <a:ext cx="3145829" cy="2695902"/>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76013363"/>
      </p:ext>
    </p:extLst>
  </p:cSld>
  <p:clrMapOvr>
    <a:masterClrMapping/>
  </p:clrMapOvr>
  <p:transition spd="med" advTm="4071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Career progression and subject combinations</a:t>
            </a:r>
            <a:endParaRPr lang="en-GB" dirty="0"/>
          </a:p>
        </p:txBody>
      </p:sp>
      <p:sp>
        <p:nvSpPr>
          <p:cNvPr id="3" name="Content Placeholder 2"/>
          <p:cNvSpPr>
            <a:spLocks noGrp="1"/>
          </p:cNvSpPr>
          <p:nvPr>
            <p:ph idx="1"/>
          </p:nvPr>
        </p:nvSpPr>
        <p:spPr>
          <a:xfrm>
            <a:off x="999430" y="1874517"/>
            <a:ext cx="10178322" cy="4983483"/>
          </a:xfrm>
        </p:spPr>
        <p:txBody>
          <a:bodyPr>
            <a:normAutofit lnSpcReduction="10000"/>
          </a:bodyPr>
          <a:lstStyle/>
          <a:p>
            <a:pPr marL="0" indent="0">
              <a:buNone/>
            </a:pPr>
            <a:r>
              <a:rPr lang="en-GB" dirty="0" smtClean="0"/>
              <a:t>Biology may also lead to a career in the following:</a:t>
            </a:r>
          </a:p>
          <a:p>
            <a:pPr marL="0" indent="0">
              <a:buNone/>
            </a:pPr>
            <a:endParaRPr lang="en-GB" dirty="0"/>
          </a:p>
          <a:p>
            <a:pPr marL="0" indent="0">
              <a:buNone/>
            </a:pPr>
            <a:r>
              <a:rPr lang="en-GB" dirty="0" smtClean="0"/>
              <a:t>Ecology				Crop science	</a:t>
            </a:r>
          </a:p>
          <a:p>
            <a:pPr marL="0" indent="0">
              <a:buNone/>
            </a:pPr>
            <a:r>
              <a:rPr lang="en-GB" dirty="0" smtClean="0"/>
              <a:t>Marine Biology 			Agriculture</a:t>
            </a:r>
          </a:p>
          <a:p>
            <a:pPr marL="0" indent="0">
              <a:buNone/>
            </a:pPr>
            <a:r>
              <a:rPr lang="en-GB" dirty="0" smtClean="0"/>
              <a:t>Zoology				Genetics</a:t>
            </a:r>
          </a:p>
          <a:p>
            <a:pPr marL="0" indent="0">
              <a:buNone/>
            </a:pPr>
            <a:r>
              <a:rPr lang="en-GB" dirty="0" smtClean="0"/>
              <a:t>Environmental biology		Forestry</a:t>
            </a:r>
          </a:p>
          <a:p>
            <a:pPr marL="0" indent="0">
              <a:buNone/>
            </a:pPr>
            <a:r>
              <a:rPr lang="en-GB" dirty="0" smtClean="0"/>
              <a:t>Botany				</a:t>
            </a:r>
            <a:r>
              <a:rPr lang="en-GB" dirty="0" err="1" smtClean="0"/>
              <a:t>Patholagist</a:t>
            </a:r>
            <a:endParaRPr lang="en-GB" dirty="0" smtClean="0"/>
          </a:p>
          <a:p>
            <a:pPr marL="0" indent="0">
              <a:buNone/>
            </a:pPr>
            <a:r>
              <a:rPr lang="en-GB" dirty="0" smtClean="0"/>
              <a:t>Forensic scientist			Sports scientist</a:t>
            </a:r>
          </a:p>
          <a:p>
            <a:pPr marL="0" indent="0">
              <a:buNone/>
            </a:pPr>
            <a:r>
              <a:rPr lang="en-GB" dirty="0" smtClean="0"/>
              <a:t>Nutritionist			Conservationist</a:t>
            </a:r>
          </a:p>
          <a:p>
            <a:pPr marL="0" indent="0">
              <a:buNone/>
            </a:pPr>
            <a:endParaRPr lang="en-GB" dirty="0"/>
          </a:p>
          <a:p>
            <a:pPr marL="0" indent="0" algn="ctr">
              <a:buNone/>
            </a:pPr>
            <a:r>
              <a:rPr lang="en-GB" dirty="0" smtClean="0"/>
              <a:t>Which ever career path you choose, studying A level Biology gives you the skills needed to succeed in a vast array of exciting life opportunities.</a:t>
            </a:r>
          </a:p>
          <a:p>
            <a:pPr marL="0" indent="0">
              <a:buNone/>
            </a:pPr>
            <a:endParaRPr lang="en-GB" dirty="0"/>
          </a:p>
          <a:p>
            <a:pPr marL="0" indent="0">
              <a:buNone/>
            </a:pPr>
            <a:endParaRPr lang="en-GB" dirty="0" smtClean="0"/>
          </a:p>
          <a:p>
            <a:pPr marL="0" indent="0">
              <a:buNone/>
            </a:pPr>
            <a:endParaRPr lang="en-GB" dirty="0"/>
          </a:p>
        </p:txBody>
      </p:sp>
      <p:pic>
        <p:nvPicPr>
          <p:cNvPr id="4" name="Picture 3"/>
          <p:cNvPicPr>
            <a:picLocks noChangeAspect="1"/>
          </p:cNvPicPr>
          <p:nvPr/>
        </p:nvPicPr>
        <p:blipFill>
          <a:blip r:embed="rId4"/>
          <a:stretch>
            <a:fillRect/>
          </a:stretch>
        </p:blipFill>
        <p:spPr>
          <a:xfrm>
            <a:off x="6798039" y="1246187"/>
            <a:ext cx="4884209" cy="4240923"/>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3039669"/>
      </p:ext>
    </p:extLst>
  </p:cSld>
  <p:clrMapOvr>
    <a:masterClrMapping/>
  </p:clrMapOvr>
  <mc:AlternateContent xmlns:mc="http://schemas.openxmlformats.org/markup-compatibility/2006">
    <mc:Choice xmlns:p14="http://schemas.microsoft.com/office/powerpoint/2010/main" Requires="p14">
      <p:transition spd="slow" p14:dur="2000" advTm="43487"/>
    </mc:Choice>
    <mc:Fallback>
      <p:transition spd="slow" advTm="43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Badge</Template>
  <TotalTime>140</TotalTime>
  <Words>529</Words>
  <Application>Microsoft Office PowerPoint</Application>
  <PresentationFormat>Widescreen</PresentationFormat>
  <Paragraphs>58</Paragraphs>
  <Slides>6</Slides>
  <Notes>0</Notes>
  <HiddenSlides>0</HiddenSlides>
  <MMClips>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 Light</vt:lpstr>
      <vt:lpstr>Gill Sans MT</vt:lpstr>
      <vt:lpstr>Impact</vt:lpstr>
      <vt:lpstr>Badge</vt:lpstr>
      <vt:lpstr>biology</vt:lpstr>
      <vt:lpstr>Why study biology at llanidloes high school?</vt:lpstr>
      <vt:lpstr>Course description</vt:lpstr>
      <vt:lpstr>assessment</vt:lpstr>
      <vt:lpstr>Career progression and subject combinations</vt:lpstr>
      <vt:lpstr>Career progression and subject combinations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Bryony Harrison</dc:creator>
  <cp:lastModifiedBy>Bryony Harrison</cp:lastModifiedBy>
  <cp:revision>31</cp:revision>
  <dcterms:created xsi:type="dcterms:W3CDTF">2020-11-02T09:57:42Z</dcterms:created>
  <dcterms:modified xsi:type="dcterms:W3CDTF">2020-11-11T16:19:29Z</dcterms:modified>
</cp:coreProperties>
</file>