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sldIdLst>
    <p:sldId id="256" r:id="rId2"/>
    <p:sldId id="257" r:id="rId3"/>
    <p:sldId id="258" r:id="rId4"/>
    <p:sldId id="263" r:id="rId5"/>
    <p:sldId id="261" r:id="rId6"/>
    <p:sldId id="260" r:id="rId7"/>
    <p:sldId id="264"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72934" autoAdjust="0"/>
  </p:normalViewPr>
  <p:slideViewPr>
    <p:cSldViewPr snapToGrid="0">
      <p:cViewPr varScale="1">
        <p:scale>
          <a:sx n="70" d="100"/>
          <a:sy n="70" d="100"/>
        </p:scale>
        <p:origin x="798"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US" sz="2400" u="sng" dirty="0"/>
              <a:t>A-Level chemistry</a:t>
            </a:r>
          </a:p>
        </c:rich>
      </c:tx>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9953-45DF-BEC4-2E3CFFD010CC}"/>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9953-45DF-BEC4-2E3CFFD010CC}"/>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9953-45DF-BEC4-2E3CFFD010CC}"/>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9953-45DF-BEC4-2E3CFFD010CC}"/>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9953-45DF-BEC4-2E3CFFD010CC}"/>
              </c:ext>
            </c:extLst>
          </c:dPt>
          <c:dLbls>
            <c:dLbl>
              <c:idx val="0"/>
              <c:layout>
                <c:manualLayout>
                  <c:x val="-0.16636731854560832"/>
                  <c:y val="0.21632784972916635"/>
                </c:manualLayout>
              </c:layout>
              <c:tx>
                <c:rich>
                  <a:bodyPr/>
                  <a:lstStyle/>
                  <a:p>
                    <a:r>
                      <a:rPr lang="en-GB" sz="2000" dirty="0"/>
                      <a:t>Unit 1</a:t>
                    </a:r>
                  </a:p>
                  <a:p>
                    <a:fld id="{D0A19D2B-774C-4DEA-91BD-D90913384704}" type="PERCENTAGE">
                      <a:rPr lang="en-GB" sz="2000" smtClean="0"/>
                      <a:pPr/>
                      <a:t>[PERCENTAGE]</a:t>
                    </a:fld>
                    <a:endParaRPr lang="en-GB" sz="2000" dirty="0"/>
                  </a:p>
                  <a:p>
                    <a:r>
                      <a:rPr lang="en-GB" sz="2000" dirty="0"/>
                      <a:t>(Year</a:t>
                    </a:r>
                    <a:r>
                      <a:rPr lang="en-GB" sz="2000" baseline="0" dirty="0"/>
                      <a:t> 12)</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953-45DF-BEC4-2E3CFFD010CC}"/>
                </c:ext>
              </c:extLst>
            </c:dLbl>
            <c:dLbl>
              <c:idx val="1"/>
              <c:layout>
                <c:manualLayout>
                  <c:x val="-0.16509475427317455"/>
                  <c:y val="-7.6484435741831613E-2"/>
                </c:manualLayout>
              </c:layout>
              <c:tx>
                <c:rich>
                  <a:bodyPr/>
                  <a:lstStyle/>
                  <a:p>
                    <a:r>
                      <a:rPr lang="en-GB" sz="2000" dirty="0"/>
                      <a:t>Unit 2</a:t>
                    </a:r>
                  </a:p>
                  <a:p>
                    <a:fld id="{BE3FADBE-7183-4890-BCC8-0FFC239D2ECA}" type="PERCENTAGE">
                      <a:rPr lang="en-GB" sz="2000" smtClean="0"/>
                      <a:pPr/>
                      <a:t>[PERCENTAGE]</a:t>
                    </a:fld>
                    <a:endParaRPr lang="en-GB" sz="2000" dirty="0"/>
                  </a:p>
                  <a:p>
                    <a:r>
                      <a:rPr lang="en-GB" sz="2000" dirty="0"/>
                      <a:t>(Year 12)</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953-45DF-BEC4-2E3CFFD010CC}"/>
                </c:ext>
              </c:extLst>
            </c:dLbl>
            <c:dLbl>
              <c:idx val="2"/>
              <c:layout>
                <c:manualLayout>
                  <c:x val="8.7656071450634462E-2"/>
                  <c:y val="-0.14110685668262715"/>
                </c:manualLayout>
              </c:layout>
              <c:tx>
                <c:rich>
                  <a:bodyPr/>
                  <a:lstStyle/>
                  <a:p>
                    <a:r>
                      <a:rPr lang="en-GB" sz="2000" dirty="0"/>
                      <a:t>Unit 3 </a:t>
                    </a:r>
                  </a:p>
                  <a:p>
                    <a:r>
                      <a:rPr lang="en-GB" sz="2000" dirty="0"/>
                      <a:t>25%</a:t>
                    </a:r>
                  </a:p>
                  <a:p>
                    <a:r>
                      <a:rPr lang="en-GB" sz="2000" dirty="0"/>
                      <a:t>(Year 13)</a:t>
                    </a:r>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9953-45DF-BEC4-2E3CFFD010CC}"/>
                </c:ext>
              </c:extLst>
            </c:dLbl>
            <c:dLbl>
              <c:idx val="3"/>
              <c:layout>
                <c:manualLayout>
                  <c:x val="0.19580563215100236"/>
                  <c:y val="2.4578650391130434E-2"/>
                </c:manualLayout>
              </c:layout>
              <c:tx>
                <c:rich>
                  <a:bodyPr/>
                  <a:lstStyle/>
                  <a:p>
                    <a:r>
                      <a:rPr lang="en-GB" sz="2000" dirty="0">
                        <a:solidFill>
                          <a:schemeClr val="tx1"/>
                        </a:solidFill>
                      </a:rPr>
                      <a:t>Unit</a:t>
                    </a:r>
                    <a:r>
                      <a:rPr lang="en-GB" sz="2000" baseline="0" dirty="0">
                        <a:solidFill>
                          <a:schemeClr val="tx1"/>
                        </a:solidFill>
                      </a:rPr>
                      <a:t> 4</a:t>
                    </a:r>
                  </a:p>
                  <a:p>
                    <a:fld id="{86D74BDD-1DDF-49D0-BEA1-8337EE3B3E64}" type="PERCENTAGE">
                      <a:rPr lang="en-GB" sz="2000" smtClean="0">
                        <a:solidFill>
                          <a:schemeClr val="tx1"/>
                        </a:solidFill>
                      </a:rPr>
                      <a:pPr/>
                      <a:t>[PERCENTAGE]</a:t>
                    </a:fld>
                    <a:endParaRPr lang="en-GB" sz="2000" dirty="0">
                      <a:solidFill>
                        <a:schemeClr val="tx1"/>
                      </a:solidFill>
                    </a:endParaRPr>
                  </a:p>
                  <a:p>
                    <a:r>
                      <a:rPr lang="en-GB" sz="2000" dirty="0">
                        <a:solidFill>
                          <a:schemeClr val="tx1"/>
                        </a:solidFill>
                      </a:rPr>
                      <a:t>(Year 13)</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953-45DF-BEC4-2E3CFFD010CC}"/>
                </c:ext>
              </c:extLst>
            </c:dLbl>
            <c:dLbl>
              <c:idx val="4"/>
              <c:layout>
                <c:manualLayout>
                  <c:x val="0.11472884782105182"/>
                  <c:y val="0.14693133566597463"/>
                </c:manualLayout>
              </c:layout>
              <c:tx>
                <c:rich>
                  <a:bodyPr/>
                  <a:lstStyle/>
                  <a:p>
                    <a:r>
                      <a:rPr lang="en-GB" sz="2000" dirty="0"/>
                      <a:t>Unit 5</a:t>
                    </a:r>
                  </a:p>
                  <a:p>
                    <a:r>
                      <a:rPr lang="en-GB" sz="2000" dirty="0"/>
                      <a:t>10%</a:t>
                    </a:r>
                  </a:p>
                  <a:p>
                    <a:r>
                      <a:rPr lang="en-GB" sz="2000" dirty="0"/>
                      <a:t>(Year</a:t>
                    </a:r>
                    <a:r>
                      <a:rPr lang="en-GB" sz="2000" baseline="0" dirty="0"/>
                      <a:t> 13)</a:t>
                    </a:r>
                    <a:endParaRPr lang="en-GB" sz="2000" dirty="0"/>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9-9953-45DF-BEC4-2E3CFFD010CC}"/>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Unit 1</c:v>
                </c:pt>
                <c:pt idx="1">
                  <c:v>Unit 2</c:v>
                </c:pt>
                <c:pt idx="2">
                  <c:v>Unit 3</c:v>
                </c:pt>
                <c:pt idx="3">
                  <c:v>Unit 4</c:v>
                </c:pt>
                <c:pt idx="4">
                  <c:v>Unit 5</c:v>
                </c:pt>
              </c:strCache>
            </c:strRef>
          </c:cat>
          <c:val>
            <c:numRef>
              <c:f>Sheet1!$B$2:$B$6</c:f>
              <c:numCache>
                <c:formatCode>0%</c:formatCode>
                <c:ptCount val="5"/>
                <c:pt idx="0">
                  <c:v>0.2</c:v>
                </c:pt>
                <c:pt idx="1">
                  <c:v>0.2</c:v>
                </c:pt>
                <c:pt idx="2">
                  <c:v>0.25</c:v>
                </c:pt>
                <c:pt idx="3">
                  <c:v>0.25</c:v>
                </c:pt>
                <c:pt idx="4">
                  <c:v>0.1</c:v>
                </c:pt>
              </c:numCache>
            </c:numRef>
          </c:val>
          <c:extLst>
            <c:ext xmlns:c16="http://schemas.microsoft.com/office/drawing/2014/chart" uri="{C3380CC4-5D6E-409C-BE32-E72D297353CC}">
              <c16:uniqueId val="{0000000A-9953-45DF-BEC4-2E3CFFD010CC}"/>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1031B1-D604-404B-BC92-D46680878CF5}" type="datetimeFigureOut">
              <a:rPr lang="en-GB" smtClean="0"/>
              <a:t>08/11/2020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15372D-78DC-408D-AE83-280749CA7665}" type="slidenum">
              <a:rPr lang="en-GB" smtClean="0"/>
              <a:t>‹#›</a:t>
            </a:fld>
            <a:endParaRPr lang="en-GB"/>
          </a:p>
        </p:txBody>
      </p:sp>
    </p:spTree>
    <p:extLst>
      <p:ext uri="{BB962C8B-B14F-4D97-AF65-F5344CB8AC3E}">
        <p14:creationId xmlns:p14="http://schemas.microsoft.com/office/powerpoint/2010/main" val="716382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Evening and welcome to the presentation for A-Level Chemistry at Llanidloes High School. I am Mr. Young, Head of Chemistry, and I will go through this presentation with you.</a:t>
            </a:r>
          </a:p>
          <a:p>
            <a:r>
              <a:rPr lang="en-GB" dirty="0"/>
              <a:t>The purpose of this presentation is to provide an insight of the A-Level Chemistry course, provisions that we provide, within the subject, at Llanidloes High and comments from current and previous A-Level students that have chosen Chemistry at Llanidloes High.</a:t>
            </a:r>
          </a:p>
        </p:txBody>
      </p:sp>
      <p:sp>
        <p:nvSpPr>
          <p:cNvPr id="4" name="Slide Number Placeholder 3"/>
          <p:cNvSpPr>
            <a:spLocks noGrp="1"/>
          </p:cNvSpPr>
          <p:nvPr>
            <p:ph type="sldNum" sz="quarter" idx="5"/>
          </p:nvPr>
        </p:nvSpPr>
        <p:spPr/>
        <p:txBody>
          <a:bodyPr/>
          <a:lstStyle/>
          <a:p>
            <a:fld id="{F015372D-78DC-408D-AE83-280749CA7665}" type="slidenum">
              <a:rPr lang="en-GB" smtClean="0"/>
              <a:t>1</a:t>
            </a:fld>
            <a:endParaRPr lang="en-GB"/>
          </a:p>
        </p:txBody>
      </p:sp>
    </p:spTree>
    <p:extLst>
      <p:ext uri="{BB962C8B-B14F-4D97-AF65-F5344CB8AC3E}">
        <p14:creationId xmlns:p14="http://schemas.microsoft.com/office/powerpoint/2010/main" val="1793972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study Chemistry at Llanidloes High?</a:t>
            </a:r>
          </a:p>
          <a:p>
            <a:r>
              <a:rPr lang="en-GB" dirty="0"/>
              <a:t>For many years, Chemistry has been a very popular subject amongst pupils. They enjoy carrying out experiments and gain many skills, that will assist them in all subjects they study, as well as the outside world.</a:t>
            </a:r>
          </a:p>
          <a:p>
            <a:r>
              <a:rPr lang="en-GB" dirty="0"/>
              <a:t>The subject is delivered by experienced staff, who have dedicated themselves to the subject and ensuring that students of Chemistry achieve the best possible grades.</a:t>
            </a:r>
          </a:p>
          <a:p>
            <a:r>
              <a:rPr lang="en-GB" dirty="0"/>
              <a:t>For a significant number of years, Chemistry class sizes have been in double figures, reflecting the enthusiasm students have towards the subject.</a:t>
            </a:r>
          </a:p>
          <a:p>
            <a:r>
              <a:rPr lang="en-GB" dirty="0"/>
              <a:t>Generally, Chemistry would be suitable for students who are taking GCSE Science at Higher tier although in recent years, students who have attained a high grade at Foundation tier are also accepted to study.</a:t>
            </a:r>
          </a:p>
          <a:p>
            <a:r>
              <a:rPr lang="en-GB" dirty="0"/>
              <a:t>It is important that students have good numeracy skills, so a good GCSE in Mathematics is also an advantage but not essential.</a:t>
            </a:r>
          </a:p>
        </p:txBody>
      </p:sp>
      <p:sp>
        <p:nvSpPr>
          <p:cNvPr id="4" name="Slide Number Placeholder 3"/>
          <p:cNvSpPr>
            <a:spLocks noGrp="1"/>
          </p:cNvSpPr>
          <p:nvPr>
            <p:ph type="sldNum" sz="quarter" idx="5"/>
          </p:nvPr>
        </p:nvSpPr>
        <p:spPr/>
        <p:txBody>
          <a:bodyPr/>
          <a:lstStyle/>
          <a:p>
            <a:fld id="{F015372D-78DC-408D-AE83-280749CA7665}" type="slidenum">
              <a:rPr lang="en-GB" smtClean="0"/>
              <a:t>2</a:t>
            </a:fld>
            <a:endParaRPr lang="en-GB"/>
          </a:p>
        </p:txBody>
      </p:sp>
    </p:spTree>
    <p:extLst>
      <p:ext uri="{BB962C8B-B14F-4D97-AF65-F5344CB8AC3E}">
        <p14:creationId xmlns:p14="http://schemas.microsoft.com/office/powerpoint/2010/main" val="2856767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Course Description</a:t>
            </a:r>
          </a:p>
          <a:p>
            <a:r>
              <a:rPr lang="en-GB" dirty="0"/>
              <a:t>The A-Level Chemistry course is studied over a two year period. </a:t>
            </a:r>
          </a:p>
          <a:p>
            <a:r>
              <a:rPr lang="en-GB" dirty="0"/>
              <a:t>In year 12, there are two units of study.</a:t>
            </a:r>
          </a:p>
          <a:p>
            <a:r>
              <a:rPr lang="en-GB" dirty="0"/>
              <a:t>Unit 1 looks at the Basic Introduction to AS Chemistry i.e. the Atom, Moles Calculations, Structures, Bonding, Acid-Base Reactions &amp; the Periodic Table. This mainly focuses on Physical &amp; Inorganic Chemistry aspects of the course.</a:t>
            </a:r>
          </a:p>
          <a:p>
            <a:r>
              <a:rPr lang="en-GB" dirty="0"/>
              <a:t>Unit 2 looks at Organic Chemistry and Energy reactions such as Hydrocarbons, Halogenoalkanes, Alcohols, Spectroscopy, Enthalpy Changes and Rates of Reaction.</a:t>
            </a:r>
          </a:p>
          <a:p>
            <a:r>
              <a:rPr lang="en-GB" dirty="0"/>
              <a:t>In Year 13, there are three units.</a:t>
            </a:r>
          </a:p>
          <a:p>
            <a:r>
              <a:rPr lang="en-GB" dirty="0"/>
              <a:t>Unit 3 looks further at Physical and Inorganic Chemistry  where specific Groups of the Periodic table are studied, Entropy reactions, acid-base equilibria and redox reactions.</a:t>
            </a:r>
          </a:p>
          <a:p>
            <a:r>
              <a:rPr lang="en-GB" dirty="0"/>
              <a:t>Unit 4 look at other aspects of Organic Chemistry mainly aldehydes and ketones, amines, aromatic compounds, carboxylic acids, NMR spectroscopy.</a:t>
            </a:r>
          </a:p>
          <a:p>
            <a:r>
              <a:rPr lang="en-GB" dirty="0"/>
              <a:t>Unit 5 is a Practical Assessment, which consists of a three hour practical task, testing your child’s practical skills, as well as a one hour assessment based on practical skills and knowledge that they have learnt throughout the two years.</a:t>
            </a:r>
          </a:p>
        </p:txBody>
      </p:sp>
      <p:sp>
        <p:nvSpPr>
          <p:cNvPr id="4" name="Slide Number Placeholder 3"/>
          <p:cNvSpPr>
            <a:spLocks noGrp="1"/>
          </p:cNvSpPr>
          <p:nvPr>
            <p:ph type="sldNum" sz="quarter" idx="5"/>
          </p:nvPr>
        </p:nvSpPr>
        <p:spPr/>
        <p:txBody>
          <a:bodyPr/>
          <a:lstStyle/>
          <a:p>
            <a:fld id="{F015372D-78DC-408D-AE83-280749CA7665}" type="slidenum">
              <a:rPr lang="en-GB" smtClean="0"/>
              <a:t>3</a:t>
            </a:fld>
            <a:endParaRPr lang="en-GB"/>
          </a:p>
        </p:txBody>
      </p:sp>
    </p:spTree>
    <p:extLst>
      <p:ext uri="{BB962C8B-B14F-4D97-AF65-F5344CB8AC3E}">
        <p14:creationId xmlns:p14="http://schemas.microsoft.com/office/powerpoint/2010/main" val="4252092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year 12, there are two examinations, each unit is worth 20% of the overall grade.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Each unit exam last for one and a half hours and marked out of 80.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Year 13, there are three examinations, both Units 3 &amp; 4 are worth 25% each of the final grade, whilst Unit 5 is 10%. All units are an extension and an increase in detail and depth of the topics studied in Year 12, hence the greater percentage.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Unit 5 is a Practical Assessments that contribute to the final 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Therefore, 40% of the grade consists of Year 12 Units and 60% of the overall grade in Year 13. To attain a good overall grade, it is generally advised that the students attain a minimum C grade in the Year 12 examinations. If they are unable to get this grade, the chances of attaining a high grade in Year 13 is reduced, although we have allowed students with lower grades in year 12 and have over-achieved.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opportunities for students to resit the Year 12 exams, which have also been proved successful, in attaining a higher grade.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015372D-78DC-408D-AE83-280749CA7665}" type="slidenum">
              <a:rPr lang="en-GB" smtClean="0"/>
              <a:t>4</a:t>
            </a:fld>
            <a:endParaRPr lang="en-GB"/>
          </a:p>
        </p:txBody>
      </p:sp>
    </p:spTree>
    <p:extLst>
      <p:ext uri="{BB962C8B-B14F-4D97-AF65-F5344CB8AC3E}">
        <p14:creationId xmlns:p14="http://schemas.microsoft.com/office/powerpoint/2010/main" val="3756236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your child begins their journey of Chemistry in the sixth form, we will provide them with a number of useful resources and documents.</a:t>
            </a:r>
          </a:p>
          <a:p>
            <a:r>
              <a:rPr lang="en-GB" dirty="0"/>
              <a:t>They will be given a data booklet, which contains the Periodic table and other useful pieces of data, that are beneficial towards their learning.</a:t>
            </a:r>
          </a:p>
          <a:p>
            <a:r>
              <a:rPr lang="en-GB" dirty="0"/>
              <a:t>A copy of the A-Level Specification, outlining the areas of study that will be carried out during the course.</a:t>
            </a:r>
          </a:p>
          <a:p>
            <a:r>
              <a:rPr lang="en-GB" dirty="0"/>
              <a:t>A lab book, which contains specified practical tasks that the examination board will expect to be carried out throughout the period of the course. Examinations will contain questions based on certain </a:t>
            </a:r>
            <a:r>
              <a:rPr lang="en-GB" dirty="0" err="1"/>
              <a:t>practicals</a:t>
            </a:r>
            <a:r>
              <a:rPr lang="en-GB" dirty="0"/>
              <a:t>, within the booklet, and are monitored by an external invigilator during a visit.</a:t>
            </a:r>
          </a:p>
          <a:p>
            <a:r>
              <a:rPr lang="en-GB" dirty="0"/>
              <a:t>Finally, we provide a copy of Advances Chemistry for You, that provides a good understanding of topics that have been taught within the classroom. It contains past paper questions, to test you child’s knowledge.</a:t>
            </a:r>
          </a:p>
          <a:p>
            <a:r>
              <a:rPr lang="en-GB" dirty="0"/>
              <a:t>As well as the previously mentioned resources, we provide online and electronic resources for your child to access such as </a:t>
            </a:r>
            <a:r>
              <a:rPr lang="en-GB" dirty="0" err="1"/>
              <a:t>powerpoints</a:t>
            </a:r>
            <a:r>
              <a:rPr lang="en-GB" dirty="0"/>
              <a:t>, past papers, homework tasks.</a:t>
            </a:r>
          </a:p>
        </p:txBody>
      </p:sp>
      <p:sp>
        <p:nvSpPr>
          <p:cNvPr id="4" name="Slide Number Placeholder 3"/>
          <p:cNvSpPr>
            <a:spLocks noGrp="1"/>
          </p:cNvSpPr>
          <p:nvPr>
            <p:ph type="sldNum" sz="quarter" idx="5"/>
          </p:nvPr>
        </p:nvSpPr>
        <p:spPr/>
        <p:txBody>
          <a:bodyPr/>
          <a:lstStyle/>
          <a:p>
            <a:fld id="{F015372D-78DC-408D-AE83-280749CA7665}" type="slidenum">
              <a:rPr lang="en-GB" smtClean="0"/>
              <a:t>5</a:t>
            </a:fld>
            <a:endParaRPr lang="en-GB"/>
          </a:p>
        </p:txBody>
      </p:sp>
    </p:spTree>
    <p:extLst>
      <p:ext uri="{BB962C8B-B14F-4D97-AF65-F5344CB8AC3E}">
        <p14:creationId xmlns:p14="http://schemas.microsoft.com/office/powerpoint/2010/main" val="689414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Chemistry offers a wide range of careers for individuals to follow, whether it is the medical, pharmaceutical, industrial, environmental or educational.</a:t>
            </a:r>
          </a:p>
          <a:p>
            <a:r>
              <a:rPr lang="en-GB" dirty="0"/>
              <a:t>Many careers use practical, numeracy, problem solving, interpersonal and intrapersonal skills that have been gained from studying Chemistry into their line of work.</a:t>
            </a:r>
          </a:p>
          <a:p>
            <a:r>
              <a:rPr lang="en-GB" dirty="0"/>
              <a:t>In general, Chemistry works very well with all other sciences, as well as Mathematics and Geography. Although, there is no limit for Chemistry to work alongside other subjects that are studied at Llanidloes High School.</a:t>
            </a:r>
          </a:p>
        </p:txBody>
      </p:sp>
      <p:sp>
        <p:nvSpPr>
          <p:cNvPr id="4" name="Slide Number Placeholder 3"/>
          <p:cNvSpPr>
            <a:spLocks noGrp="1"/>
          </p:cNvSpPr>
          <p:nvPr>
            <p:ph type="sldNum" sz="quarter" idx="5"/>
          </p:nvPr>
        </p:nvSpPr>
        <p:spPr/>
        <p:txBody>
          <a:bodyPr/>
          <a:lstStyle/>
          <a:p>
            <a:fld id="{F015372D-78DC-408D-AE83-280749CA7665}" type="slidenum">
              <a:rPr lang="en-GB" smtClean="0"/>
              <a:t>6</a:t>
            </a:fld>
            <a:endParaRPr lang="en-GB"/>
          </a:p>
        </p:txBody>
      </p:sp>
    </p:spTree>
    <p:extLst>
      <p:ext uri="{BB962C8B-B14F-4D97-AF65-F5344CB8AC3E}">
        <p14:creationId xmlns:p14="http://schemas.microsoft.com/office/powerpoint/2010/main" val="3290529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some comments from current and previous students that have chosen to study Chemistry at Llanidloes High School.</a:t>
            </a:r>
          </a:p>
        </p:txBody>
      </p:sp>
      <p:sp>
        <p:nvSpPr>
          <p:cNvPr id="4" name="Slide Number Placeholder 3"/>
          <p:cNvSpPr>
            <a:spLocks noGrp="1"/>
          </p:cNvSpPr>
          <p:nvPr>
            <p:ph type="sldNum" sz="quarter" idx="5"/>
          </p:nvPr>
        </p:nvSpPr>
        <p:spPr/>
        <p:txBody>
          <a:bodyPr/>
          <a:lstStyle/>
          <a:p>
            <a:fld id="{F015372D-78DC-408D-AE83-280749CA7665}" type="slidenum">
              <a:rPr lang="en-GB" smtClean="0"/>
              <a:t>7</a:t>
            </a:fld>
            <a:endParaRPr lang="en-GB"/>
          </a:p>
        </p:txBody>
      </p:sp>
    </p:spTree>
    <p:extLst>
      <p:ext uri="{BB962C8B-B14F-4D97-AF65-F5344CB8AC3E}">
        <p14:creationId xmlns:p14="http://schemas.microsoft.com/office/powerpoint/2010/main" val="435615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Should you have any questions or queries regarding the AS &amp; A-Level Course, please get in contact and I would be happy to assist.</a:t>
            </a:r>
          </a:p>
          <a:p>
            <a:r>
              <a:rPr lang="en-GB" dirty="0"/>
              <a:t>Thank you very much for listening to this presentation and look forward to seeing you soon.</a:t>
            </a:r>
          </a:p>
          <a:p>
            <a:endParaRPr lang="en-GB" dirty="0"/>
          </a:p>
        </p:txBody>
      </p:sp>
      <p:sp>
        <p:nvSpPr>
          <p:cNvPr id="4" name="Slide Number Placeholder 3"/>
          <p:cNvSpPr>
            <a:spLocks noGrp="1"/>
          </p:cNvSpPr>
          <p:nvPr>
            <p:ph type="sldNum" sz="quarter" idx="5"/>
          </p:nvPr>
        </p:nvSpPr>
        <p:spPr/>
        <p:txBody>
          <a:bodyPr/>
          <a:lstStyle/>
          <a:p>
            <a:fld id="{F015372D-78DC-408D-AE83-280749CA7665}" type="slidenum">
              <a:rPr lang="en-GB" smtClean="0"/>
              <a:t>8</a:t>
            </a:fld>
            <a:endParaRPr lang="en-GB"/>
          </a:p>
        </p:txBody>
      </p:sp>
    </p:spTree>
    <p:extLst>
      <p:ext uri="{BB962C8B-B14F-4D97-AF65-F5344CB8AC3E}">
        <p14:creationId xmlns:p14="http://schemas.microsoft.com/office/powerpoint/2010/main" val="3218586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846CE7D5-CF57-46EF-B807-FDD0502418D4}" type="datetimeFigureOut">
              <a:rPr lang="en-US" smtClean="0"/>
              <a:t>11/8/2020</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330EA680-D336-4FF7-8B7A-9848BB0A1C32}"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6450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57720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846CE7D5-CF57-46EF-B807-FDD0502418D4}" type="datetimeFigureOut">
              <a:rPr lang="en-US" smtClean="0"/>
              <a:t>11/8/2020</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330EA680-D336-4FF7-8B7A-9848BB0A1C32}"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16876384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302069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7082806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3516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7427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846CE7D5-CF57-46EF-B807-FDD0502418D4}" type="datetimeFigureOut">
              <a:rPr lang="en-US" smtClean="0"/>
              <a:t>11/8/2020</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330EA680-D336-4FF7-8B7A-9848BB0A1C32}"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78928934"/>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846CE7D5-CF57-46EF-B807-FDD0502418D4}" type="datetimeFigureOut">
              <a:rPr lang="en-US" smtClean="0"/>
              <a:t>11/8/2020</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3885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60011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57587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46CE7D5-CF57-46EF-B807-FDD0502418D4}" type="datetimeFigureOut">
              <a:rPr lang="en-US" smtClean="0"/>
              <a:t>11/8/2020</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30EA680-D336-4FF7-8B7A-9848BB0A1C32}"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937208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chart" Target="../charts/char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0.emf"/><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3.jpeg"/><Relationship Id="rId5" Type="http://schemas.openxmlformats.org/officeDocument/2006/relationships/hyperlink" Target="http://www.wjec.co.uk/qualifications/chemistry-as-a-level" TargetMode="External"/><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cs typeface="Calibri Light"/>
              </a:rPr>
              <a:t>A-Level</a:t>
            </a:r>
            <a:br>
              <a:rPr lang="en-US" dirty="0">
                <a:cs typeface="Calibri Light"/>
              </a:rPr>
            </a:br>
            <a:r>
              <a:rPr lang="en-US" dirty="0">
                <a:cs typeface="Calibri Light"/>
              </a:rPr>
              <a:t>CHEMISTRY</a:t>
            </a:r>
            <a:endParaRPr lang="en-US" dirty="0"/>
          </a:p>
        </p:txBody>
      </p:sp>
      <p:sp>
        <p:nvSpPr>
          <p:cNvPr id="3" name="Subtitle 2"/>
          <p:cNvSpPr>
            <a:spLocks noGrp="1"/>
          </p:cNvSpPr>
          <p:nvPr>
            <p:ph type="subTitle" idx="1"/>
          </p:nvPr>
        </p:nvSpPr>
        <p:spPr>
          <a:xfrm>
            <a:off x="2215045" y="4599361"/>
            <a:ext cx="8045373" cy="742279"/>
          </a:xfrm>
        </p:spPr>
        <p:txBody>
          <a:bodyPr vert="horz" lIns="91440" tIns="45720" rIns="91440" bIns="45720" rtlCol="0" anchor="t">
            <a:normAutofit/>
          </a:bodyPr>
          <a:lstStyle/>
          <a:p>
            <a:r>
              <a:rPr lang="en-US" dirty="0">
                <a:cs typeface="Calibri"/>
              </a:rPr>
              <a:t>Mr. M. YOUNG/ MRS. A. Bevan-</a:t>
            </a:r>
            <a:r>
              <a:rPr lang="en-US" dirty="0" err="1">
                <a:cs typeface="Calibri"/>
              </a:rPr>
              <a:t>HaNSoN</a:t>
            </a:r>
            <a:endParaRPr lang="en-US" dirty="0"/>
          </a:p>
        </p:txBody>
      </p:sp>
      <p:pic>
        <p:nvPicPr>
          <p:cNvPr id="4" name="Picture 4" descr="A picture containing drawing, food&#10;&#10;Description automatically generated">
            <a:extLst>
              <a:ext uri="{FF2B5EF4-FFF2-40B4-BE49-F238E27FC236}">
                <a16:creationId xmlns:a16="http://schemas.microsoft.com/office/drawing/2014/main" id="{B57BE98B-F009-431A-BA43-58FC25889F11}"/>
              </a:ext>
            </a:extLst>
          </p:cNvPr>
          <p:cNvPicPr>
            <a:picLocks noChangeAspect="1"/>
          </p:cNvPicPr>
          <p:nvPr/>
        </p:nvPicPr>
        <p:blipFill>
          <a:blip r:embed="rId5"/>
          <a:stretch>
            <a:fillRect/>
          </a:stretch>
        </p:blipFill>
        <p:spPr>
          <a:xfrm>
            <a:off x="758575" y="5341640"/>
            <a:ext cx="639919" cy="829785"/>
          </a:xfrm>
          <a:prstGeom prst="rect">
            <a:avLst/>
          </a:prstGeom>
        </p:spPr>
      </p:pic>
      <p:sp>
        <p:nvSpPr>
          <p:cNvPr id="5" name="TextBox 4">
            <a:extLst>
              <a:ext uri="{FF2B5EF4-FFF2-40B4-BE49-F238E27FC236}">
                <a16:creationId xmlns:a16="http://schemas.microsoft.com/office/drawing/2014/main" id="{57CF580F-A92D-4D02-8CAE-70B23F26BB8F}"/>
              </a:ext>
            </a:extLst>
          </p:cNvPr>
          <p:cNvSpPr txBox="1"/>
          <p:nvPr/>
        </p:nvSpPr>
        <p:spPr>
          <a:xfrm>
            <a:off x="1398494" y="5294867"/>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err="1"/>
              <a:t>Ysgol</a:t>
            </a:r>
            <a:r>
              <a:rPr lang="en-US" dirty="0"/>
              <a:t> </a:t>
            </a:r>
            <a:r>
              <a:rPr lang="en-US" dirty="0" err="1"/>
              <a:t>Uwchradd</a:t>
            </a:r>
            <a:r>
              <a:rPr lang="en-US" dirty="0"/>
              <a:t> </a:t>
            </a:r>
          </a:p>
          <a:p>
            <a:pPr algn="l"/>
            <a:r>
              <a:rPr lang="en-GB" dirty="0"/>
              <a:t>Llanidloes</a:t>
            </a:r>
          </a:p>
          <a:p>
            <a:pPr algn="l"/>
            <a:r>
              <a:rPr lang="en-GB" dirty="0"/>
              <a:t>High School</a:t>
            </a:r>
            <a:endParaRPr lang="en-US" dirty="0"/>
          </a:p>
        </p:txBody>
      </p:sp>
      <p:sp>
        <p:nvSpPr>
          <p:cNvPr id="7" name="TextBox 6"/>
          <p:cNvSpPr txBox="1"/>
          <p:nvPr/>
        </p:nvSpPr>
        <p:spPr>
          <a:xfrm>
            <a:off x="2442754" y="981635"/>
            <a:ext cx="7406640" cy="646331"/>
          </a:xfrm>
          <a:prstGeom prst="rect">
            <a:avLst/>
          </a:prstGeom>
          <a:noFill/>
        </p:spPr>
        <p:txBody>
          <a:bodyPr wrap="square" rtlCol="0">
            <a:spAutoFit/>
          </a:bodyPr>
          <a:lstStyle/>
          <a:p>
            <a:pPr algn="ctr"/>
            <a:r>
              <a:rPr lang="en-GB" sz="3600" dirty="0"/>
              <a:t>Sixth Form Virtual Open Evening</a:t>
            </a:r>
            <a:endParaRPr lang="en-US" sz="3600" dirty="0"/>
          </a:p>
        </p:txBody>
      </p:sp>
      <p:pic>
        <p:nvPicPr>
          <p:cNvPr id="6" name="Picture 5">
            <a:extLst>
              <a:ext uri="{FF2B5EF4-FFF2-40B4-BE49-F238E27FC236}">
                <a16:creationId xmlns:a16="http://schemas.microsoft.com/office/drawing/2014/main" id="{6D65914E-2206-430C-A51B-A6F810B0D1BD}"/>
              </a:ext>
            </a:extLst>
          </p:cNvPr>
          <p:cNvPicPr>
            <a:picLocks noChangeAspect="1"/>
          </p:cNvPicPr>
          <p:nvPr/>
        </p:nvPicPr>
        <p:blipFill>
          <a:blip r:embed="rId6"/>
          <a:stretch>
            <a:fillRect/>
          </a:stretch>
        </p:blipFill>
        <p:spPr>
          <a:xfrm>
            <a:off x="9933360" y="4599360"/>
            <a:ext cx="2258639" cy="2258639"/>
          </a:xfrm>
          <a:prstGeom prst="rect">
            <a:avLst/>
          </a:prstGeom>
        </p:spPr>
      </p:pic>
      <p:pic>
        <p:nvPicPr>
          <p:cNvPr id="8" name="Open Evening Slide 1">
            <a:hlinkClick r:id="" action="ppaction://media"/>
            <a:extLst>
              <a:ext uri="{FF2B5EF4-FFF2-40B4-BE49-F238E27FC236}">
                <a16:creationId xmlns:a16="http://schemas.microsoft.com/office/drawing/2014/main" id="{6C4BA9BD-780A-4701-A985-CDE4A5CA7CA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368444" y="6391102"/>
            <a:ext cx="304800" cy="304800"/>
          </a:xfrm>
          <a:prstGeom prst="rect">
            <a:avLst/>
          </a:prstGeom>
        </p:spPr>
      </p:pic>
    </p:spTree>
    <p:extLst>
      <p:ext uri="{BB962C8B-B14F-4D97-AF65-F5344CB8AC3E}">
        <p14:creationId xmlns:p14="http://schemas.microsoft.com/office/powerpoint/2010/main" val="10985722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37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505A3-80AE-480F-8326-569A76930019}"/>
              </a:ext>
            </a:extLst>
          </p:cNvPr>
          <p:cNvSpPr>
            <a:spLocks noGrp="1"/>
          </p:cNvSpPr>
          <p:nvPr>
            <p:ph type="title"/>
          </p:nvPr>
        </p:nvSpPr>
        <p:spPr>
          <a:xfrm>
            <a:off x="1118781" y="108065"/>
            <a:ext cx="10178322" cy="1492132"/>
          </a:xfrm>
        </p:spPr>
        <p:txBody>
          <a:bodyPr>
            <a:normAutofit/>
          </a:bodyPr>
          <a:lstStyle/>
          <a:p>
            <a:pPr algn="ctr"/>
            <a:r>
              <a:rPr lang="en-GB" sz="4400" dirty="0"/>
              <a:t>Why study chemistry at Llanidloes high?</a:t>
            </a:r>
            <a:endParaRPr lang="en-US" sz="4400" dirty="0"/>
          </a:p>
        </p:txBody>
      </p:sp>
      <p:sp>
        <p:nvSpPr>
          <p:cNvPr id="3" name="Content Placeholder 2">
            <a:extLst>
              <a:ext uri="{FF2B5EF4-FFF2-40B4-BE49-F238E27FC236}">
                <a16:creationId xmlns:a16="http://schemas.microsoft.com/office/drawing/2014/main" id="{29B3BA2B-4548-46A3-9757-49B88C55F227}"/>
              </a:ext>
            </a:extLst>
          </p:cNvPr>
          <p:cNvSpPr>
            <a:spLocks noGrp="1"/>
          </p:cNvSpPr>
          <p:nvPr>
            <p:ph idx="1"/>
          </p:nvPr>
        </p:nvSpPr>
        <p:spPr>
          <a:xfrm>
            <a:off x="894897" y="1337472"/>
            <a:ext cx="10933136" cy="4561780"/>
          </a:xfrm>
        </p:spPr>
        <p:txBody>
          <a:bodyPr/>
          <a:lstStyle/>
          <a:p>
            <a:r>
              <a:rPr lang="en-GB" sz="2400" dirty="0">
                <a:effectLst/>
                <a:ea typeface="PMingLiU" panose="020B0604030504040204" pitchFamily="18" charset="-120"/>
                <a:cs typeface="ArialNarrow"/>
              </a:rPr>
              <a:t>Chemistry is a study of the substances found on earth, in living things and used by humans. It helps us understand how these substances behave and seeks to develop improvements. It links scientific evidence with theory and encourages logical thinking. </a:t>
            </a:r>
          </a:p>
          <a:p>
            <a:r>
              <a:rPr lang="en-GB" sz="2400" dirty="0">
                <a:effectLst/>
                <a:ea typeface="PMingLiU" panose="020B0604030504040204" pitchFamily="18" charset="-120"/>
                <a:cs typeface="ArialNarrow"/>
              </a:rPr>
              <a:t>A good chemist requires the ability to use abstract concepts, some mathematical skills and a good memory for detail.</a:t>
            </a:r>
            <a:endParaRPr lang="en-GB" sz="2400" dirty="0"/>
          </a:p>
          <a:p>
            <a:r>
              <a:rPr lang="en-GB" sz="2400" dirty="0"/>
              <a:t>Chemistry results at A-Level in Llanidloes High School have been very good/excellent for many years.</a:t>
            </a:r>
          </a:p>
          <a:p>
            <a:r>
              <a:rPr lang="en-GB" sz="2400" dirty="0"/>
              <a:t>It is taught by teachers who have experience in using Chemistry in industry, passing on their knowledge and skills to students.</a:t>
            </a:r>
          </a:p>
          <a:p>
            <a:endParaRPr lang="en-GB" dirty="0"/>
          </a:p>
          <a:p>
            <a:endParaRPr lang="en-GB" dirty="0"/>
          </a:p>
          <a:p>
            <a:endParaRPr lang="en-GB" dirty="0"/>
          </a:p>
          <a:p>
            <a:pPr marL="0" indent="0">
              <a:buNone/>
            </a:pPr>
            <a:endParaRPr lang="en-US" dirty="0"/>
          </a:p>
        </p:txBody>
      </p:sp>
      <p:pic>
        <p:nvPicPr>
          <p:cNvPr id="5" name="Picture 4"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5"/>
          <a:stretch>
            <a:fillRect/>
          </a:stretch>
        </p:blipFill>
        <p:spPr>
          <a:xfrm>
            <a:off x="10851607" y="5546389"/>
            <a:ext cx="866775" cy="1123950"/>
          </a:xfrm>
          <a:prstGeom prst="rect">
            <a:avLst/>
          </a:prstGeom>
        </p:spPr>
      </p:pic>
      <p:pic>
        <p:nvPicPr>
          <p:cNvPr id="4" name="Picture 3">
            <a:extLst>
              <a:ext uri="{FF2B5EF4-FFF2-40B4-BE49-F238E27FC236}">
                <a16:creationId xmlns:a16="http://schemas.microsoft.com/office/drawing/2014/main" id="{A6E2D1DE-068B-4BDE-8017-F7DDA5DF3B04}"/>
              </a:ext>
            </a:extLst>
          </p:cNvPr>
          <p:cNvPicPr>
            <a:picLocks noChangeAspect="1"/>
          </p:cNvPicPr>
          <p:nvPr/>
        </p:nvPicPr>
        <p:blipFill>
          <a:blip r:embed="rId6"/>
          <a:stretch>
            <a:fillRect/>
          </a:stretch>
        </p:blipFill>
        <p:spPr>
          <a:xfrm>
            <a:off x="8902425" y="4983484"/>
            <a:ext cx="1660800" cy="1831537"/>
          </a:xfrm>
          <a:prstGeom prst="rect">
            <a:avLst/>
          </a:prstGeom>
        </p:spPr>
      </p:pic>
      <p:pic>
        <p:nvPicPr>
          <p:cNvPr id="6" name="Open Evenign Slide 2">
            <a:hlinkClick r:id="" action="ppaction://media"/>
            <a:extLst>
              <a:ext uri="{FF2B5EF4-FFF2-40B4-BE49-F238E27FC236}">
                <a16:creationId xmlns:a16="http://schemas.microsoft.com/office/drawing/2014/main" id="{F309692F-A659-45E5-9CCD-C97BF4EC876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844443" y="6147635"/>
            <a:ext cx="304800" cy="304800"/>
          </a:xfrm>
          <a:prstGeom prst="rect">
            <a:avLst/>
          </a:prstGeom>
        </p:spPr>
      </p:pic>
    </p:spTree>
    <p:extLst>
      <p:ext uri="{BB962C8B-B14F-4D97-AF65-F5344CB8AC3E}">
        <p14:creationId xmlns:p14="http://schemas.microsoft.com/office/powerpoint/2010/main" val="373443911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18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a:xfrm>
            <a:off x="1044717" y="121449"/>
            <a:ext cx="10466704" cy="798330"/>
          </a:xfrm>
        </p:spPr>
        <p:txBody>
          <a:bodyPr/>
          <a:lstStyle/>
          <a:p>
            <a:r>
              <a:rPr lang="en-GB" dirty="0"/>
              <a:t>Course description</a:t>
            </a:r>
            <a:endParaRPr lang="en-US" dirty="0"/>
          </a:p>
        </p:txBody>
      </p:sp>
      <p:sp>
        <p:nvSpPr>
          <p:cNvPr id="3" name="Content Placeholder 2">
            <a:extLst>
              <a:ext uri="{FF2B5EF4-FFF2-40B4-BE49-F238E27FC236}">
                <a16:creationId xmlns:a16="http://schemas.microsoft.com/office/drawing/2014/main" id="{30AB0B3A-F1C4-462C-96C9-AFDEB66A5124}"/>
              </a:ext>
            </a:extLst>
          </p:cNvPr>
          <p:cNvSpPr>
            <a:spLocks noGrp="1"/>
          </p:cNvSpPr>
          <p:nvPr>
            <p:ph idx="1"/>
          </p:nvPr>
        </p:nvSpPr>
        <p:spPr>
          <a:xfrm>
            <a:off x="877520" y="854131"/>
            <a:ext cx="11036573" cy="4534886"/>
          </a:xfrm>
        </p:spPr>
        <p:txBody>
          <a:bodyPr>
            <a:normAutofit lnSpcReduction="10000"/>
          </a:bodyPr>
          <a:lstStyle/>
          <a:p>
            <a:r>
              <a:rPr lang="en-GB" sz="3200" dirty="0"/>
              <a:t>The A-Level course for Chemistry is broken down into five units:</a:t>
            </a:r>
          </a:p>
          <a:p>
            <a:r>
              <a:rPr lang="en-GB" sz="3200" dirty="0"/>
              <a:t>Unit 1 – The Language of Chemistry, Structure of Matter &amp; Simple Reactions </a:t>
            </a:r>
          </a:p>
          <a:p>
            <a:r>
              <a:rPr lang="en-GB" sz="3200" dirty="0"/>
              <a:t>Unit 2 – Energy, Rate and Chemistry of Carbon Atoms</a:t>
            </a:r>
          </a:p>
          <a:p>
            <a:r>
              <a:rPr lang="en-GB" sz="3200" dirty="0"/>
              <a:t>Unit 3 – Physical and Inorganic Chemistry </a:t>
            </a:r>
          </a:p>
          <a:p>
            <a:r>
              <a:rPr lang="en-GB" sz="3200" dirty="0"/>
              <a:t>Unit 4 – Organic Chemistry and Analysis </a:t>
            </a:r>
          </a:p>
          <a:p>
            <a:r>
              <a:rPr lang="en-GB" sz="3200" dirty="0"/>
              <a:t>Unit 5 – Practical &amp; Controlled Assessment </a:t>
            </a:r>
          </a:p>
          <a:p>
            <a:pPr marL="0" indent="0">
              <a:buNone/>
            </a:pPr>
            <a:endParaRPr lang="en-US" dirty="0"/>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5"/>
          <a:stretch>
            <a:fillRect/>
          </a:stretch>
        </p:blipFill>
        <p:spPr>
          <a:xfrm>
            <a:off x="10851607" y="5546389"/>
            <a:ext cx="866775" cy="1123950"/>
          </a:xfrm>
          <a:prstGeom prst="rect">
            <a:avLst/>
          </a:prstGeom>
        </p:spPr>
      </p:pic>
      <p:pic>
        <p:nvPicPr>
          <p:cNvPr id="6" name="Picture 5">
            <a:extLst>
              <a:ext uri="{FF2B5EF4-FFF2-40B4-BE49-F238E27FC236}">
                <a16:creationId xmlns:a16="http://schemas.microsoft.com/office/drawing/2014/main" id="{6C4656E7-BD32-482E-A3E1-A25ACAD43283}"/>
              </a:ext>
            </a:extLst>
          </p:cNvPr>
          <p:cNvPicPr>
            <a:picLocks noChangeAspect="1"/>
          </p:cNvPicPr>
          <p:nvPr/>
        </p:nvPicPr>
        <p:blipFill rotWithShape="1">
          <a:blip r:embed="rId6"/>
          <a:srcRect t="13294" b="12790"/>
          <a:stretch/>
        </p:blipFill>
        <p:spPr>
          <a:xfrm>
            <a:off x="2450252" y="5389017"/>
            <a:ext cx="3036148" cy="1473796"/>
          </a:xfrm>
          <a:prstGeom prst="rect">
            <a:avLst/>
          </a:prstGeom>
        </p:spPr>
      </p:pic>
      <p:pic>
        <p:nvPicPr>
          <p:cNvPr id="5" name="Open Evening Slide 3">
            <a:hlinkClick r:id="" action="ppaction://media"/>
            <a:extLst>
              <a:ext uri="{FF2B5EF4-FFF2-40B4-BE49-F238E27FC236}">
                <a16:creationId xmlns:a16="http://schemas.microsoft.com/office/drawing/2014/main" id="{696DD5D4-038C-4C2A-B163-D2B0A3A1B62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864165" y="6217024"/>
            <a:ext cx="304800" cy="304800"/>
          </a:xfrm>
          <a:prstGeom prst="rect">
            <a:avLst/>
          </a:prstGeom>
        </p:spPr>
      </p:pic>
    </p:spTree>
    <p:extLst>
      <p:ext uri="{BB962C8B-B14F-4D97-AF65-F5344CB8AC3E}">
        <p14:creationId xmlns:p14="http://schemas.microsoft.com/office/powerpoint/2010/main" val="387465009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25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8CA6E-581D-4DD9-B66F-4486B4DE4DC2}"/>
              </a:ext>
            </a:extLst>
          </p:cNvPr>
          <p:cNvSpPr>
            <a:spLocks noGrp="1"/>
          </p:cNvSpPr>
          <p:nvPr>
            <p:ph type="title"/>
          </p:nvPr>
        </p:nvSpPr>
        <p:spPr>
          <a:xfrm>
            <a:off x="916322" y="123967"/>
            <a:ext cx="7395365" cy="470461"/>
          </a:xfrm>
        </p:spPr>
        <p:txBody>
          <a:bodyPr vert="horz" lIns="91440" tIns="45720" rIns="91440" bIns="45720" rtlCol="0" anchor="ctr">
            <a:normAutofit fontScale="90000"/>
          </a:bodyPr>
          <a:lstStyle/>
          <a:p>
            <a:pPr algn="ctr"/>
            <a:r>
              <a:rPr lang="en-US" sz="4400" spc="800" dirty="0">
                <a:solidFill>
                  <a:srgbClr val="2A1A00"/>
                </a:solidFill>
              </a:rPr>
              <a:t>Assessment outline</a:t>
            </a:r>
          </a:p>
        </p:txBody>
      </p:sp>
      <p:graphicFrame>
        <p:nvGraphicFramePr>
          <p:cNvPr id="9" name="Chart 8">
            <a:extLst>
              <a:ext uri="{FF2B5EF4-FFF2-40B4-BE49-F238E27FC236}">
                <a16:creationId xmlns:a16="http://schemas.microsoft.com/office/drawing/2014/main" id="{CB9DD825-1187-455A-8DEE-6FCD1628FFD9}"/>
              </a:ext>
            </a:extLst>
          </p:cNvPr>
          <p:cNvGraphicFramePr>
            <a:graphicFrameLocks/>
          </p:cNvGraphicFramePr>
          <p:nvPr>
            <p:extLst>
              <p:ext uri="{D42A27DB-BD31-4B8C-83A1-F6EECF244321}">
                <p14:modId xmlns:p14="http://schemas.microsoft.com/office/powerpoint/2010/main" val="3528662251"/>
              </p:ext>
            </p:extLst>
          </p:nvPr>
        </p:nvGraphicFramePr>
        <p:xfrm>
          <a:off x="813501" y="594428"/>
          <a:ext cx="6972745" cy="6263572"/>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EE2ECAF5-12CE-4987-A287-A4F83F14C7FB}"/>
              </a:ext>
            </a:extLst>
          </p:cNvPr>
          <p:cNvSpPr txBox="1"/>
          <p:nvPr/>
        </p:nvSpPr>
        <p:spPr>
          <a:xfrm>
            <a:off x="7308150" y="3893934"/>
            <a:ext cx="4385762" cy="1815882"/>
          </a:xfrm>
          <a:prstGeom prst="rect">
            <a:avLst/>
          </a:prstGeom>
          <a:noFill/>
        </p:spPr>
        <p:txBody>
          <a:bodyPr wrap="square" rtlCol="0">
            <a:spAutoFit/>
          </a:bodyPr>
          <a:lstStyle/>
          <a:p>
            <a:pPr algn="ctr"/>
            <a:r>
              <a:rPr lang="en-GB" sz="2800" dirty="0"/>
              <a:t>Year 12 = 40% of the overall grade</a:t>
            </a:r>
          </a:p>
          <a:p>
            <a:pPr algn="ctr"/>
            <a:r>
              <a:rPr lang="en-GB" sz="2800" dirty="0"/>
              <a:t>Year 13 = 60% of the overall grade</a:t>
            </a:r>
          </a:p>
        </p:txBody>
      </p:sp>
      <p:pic>
        <p:nvPicPr>
          <p:cNvPr id="13" name="Picture 12">
            <a:extLst>
              <a:ext uri="{FF2B5EF4-FFF2-40B4-BE49-F238E27FC236}">
                <a16:creationId xmlns:a16="http://schemas.microsoft.com/office/drawing/2014/main" id="{70B0333E-40A5-4786-AF57-A078A8F8BCAB}"/>
              </a:ext>
            </a:extLst>
          </p:cNvPr>
          <p:cNvPicPr>
            <a:picLocks noChangeAspect="1"/>
          </p:cNvPicPr>
          <p:nvPr/>
        </p:nvPicPr>
        <p:blipFill>
          <a:blip r:embed="rId6"/>
          <a:stretch>
            <a:fillRect/>
          </a:stretch>
        </p:blipFill>
        <p:spPr>
          <a:xfrm>
            <a:off x="10834236" y="5649156"/>
            <a:ext cx="865707" cy="1121761"/>
          </a:xfrm>
          <a:prstGeom prst="rect">
            <a:avLst/>
          </a:prstGeom>
        </p:spPr>
      </p:pic>
      <p:pic>
        <p:nvPicPr>
          <p:cNvPr id="15" name="Picture 14">
            <a:extLst>
              <a:ext uri="{FF2B5EF4-FFF2-40B4-BE49-F238E27FC236}">
                <a16:creationId xmlns:a16="http://schemas.microsoft.com/office/drawing/2014/main" id="{B56CE713-68AB-4567-B2A0-994F18C81F41}"/>
              </a:ext>
            </a:extLst>
          </p:cNvPr>
          <p:cNvPicPr>
            <a:picLocks noChangeAspect="1"/>
          </p:cNvPicPr>
          <p:nvPr/>
        </p:nvPicPr>
        <p:blipFill>
          <a:blip r:embed="rId7"/>
          <a:stretch>
            <a:fillRect/>
          </a:stretch>
        </p:blipFill>
        <p:spPr>
          <a:xfrm>
            <a:off x="8139954" y="0"/>
            <a:ext cx="3553958" cy="3429000"/>
          </a:xfrm>
          <a:prstGeom prst="rect">
            <a:avLst/>
          </a:prstGeom>
        </p:spPr>
      </p:pic>
      <p:pic>
        <p:nvPicPr>
          <p:cNvPr id="3" name="Open Evening Slide 4">
            <a:hlinkClick r:id="" action="ppaction://media"/>
            <a:extLst>
              <a:ext uri="{FF2B5EF4-FFF2-40B4-BE49-F238E27FC236}">
                <a16:creationId xmlns:a16="http://schemas.microsoft.com/office/drawing/2014/main" id="{4CE78BDC-8D79-46C4-B92E-AC8AC481203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684871" y="6318623"/>
            <a:ext cx="304800" cy="304800"/>
          </a:xfrm>
          <a:prstGeom prst="rect">
            <a:avLst/>
          </a:prstGeom>
        </p:spPr>
      </p:pic>
    </p:spTree>
    <p:extLst>
      <p:ext uri="{BB962C8B-B14F-4D97-AF65-F5344CB8AC3E}">
        <p14:creationId xmlns:p14="http://schemas.microsoft.com/office/powerpoint/2010/main" val="249935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6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CD619-CD2D-4CBE-A901-9A0906797F38}"/>
              </a:ext>
            </a:extLst>
          </p:cNvPr>
          <p:cNvSpPr>
            <a:spLocks noGrp="1"/>
          </p:cNvSpPr>
          <p:nvPr>
            <p:ph type="title"/>
          </p:nvPr>
        </p:nvSpPr>
        <p:spPr>
          <a:xfrm>
            <a:off x="1300088" y="97308"/>
            <a:ext cx="10178322" cy="1492132"/>
          </a:xfrm>
        </p:spPr>
        <p:txBody>
          <a:bodyPr>
            <a:normAutofit/>
          </a:bodyPr>
          <a:lstStyle/>
          <a:p>
            <a:pPr algn="ctr"/>
            <a:r>
              <a:rPr lang="en-GB" sz="4800" dirty="0"/>
              <a:t>What students receive when taking chemistry?</a:t>
            </a:r>
          </a:p>
        </p:txBody>
      </p:sp>
      <p:pic>
        <p:nvPicPr>
          <p:cNvPr id="4" name="Picture 3">
            <a:extLst>
              <a:ext uri="{FF2B5EF4-FFF2-40B4-BE49-F238E27FC236}">
                <a16:creationId xmlns:a16="http://schemas.microsoft.com/office/drawing/2014/main" id="{D7F75347-B2E8-4DD0-91B5-5FA34952AB9D}"/>
              </a:ext>
            </a:extLst>
          </p:cNvPr>
          <p:cNvPicPr>
            <a:picLocks noChangeAspect="1"/>
          </p:cNvPicPr>
          <p:nvPr/>
        </p:nvPicPr>
        <p:blipFill rotWithShape="1">
          <a:blip r:embed="rId5"/>
          <a:srcRect l="20478" t="9238" r="20130" b="8574"/>
          <a:stretch/>
        </p:blipFill>
        <p:spPr>
          <a:xfrm>
            <a:off x="938555" y="1965265"/>
            <a:ext cx="3505200" cy="4419601"/>
          </a:xfrm>
          <a:prstGeom prst="rect">
            <a:avLst/>
          </a:prstGeom>
        </p:spPr>
      </p:pic>
      <p:pic>
        <p:nvPicPr>
          <p:cNvPr id="6" name="Picture 5">
            <a:extLst>
              <a:ext uri="{FF2B5EF4-FFF2-40B4-BE49-F238E27FC236}">
                <a16:creationId xmlns:a16="http://schemas.microsoft.com/office/drawing/2014/main" id="{5D8DF51C-7315-4983-AD02-73EA3854B501}"/>
              </a:ext>
            </a:extLst>
          </p:cNvPr>
          <p:cNvPicPr>
            <a:picLocks noChangeAspect="1"/>
          </p:cNvPicPr>
          <p:nvPr/>
        </p:nvPicPr>
        <p:blipFill>
          <a:blip r:embed="rId6"/>
          <a:stretch>
            <a:fillRect/>
          </a:stretch>
        </p:blipFill>
        <p:spPr>
          <a:xfrm>
            <a:off x="4534035" y="1874515"/>
            <a:ext cx="3318825" cy="4601099"/>
          </a:xfrm>
          <a:prstGeom prst="rect">
            <a:avLst/>
          </a:prstGeom>
        </p:spPr>
      </p:pic>
      <p:pic>
        <p:nvPicPr>
          <p:cNvPr id="8" name="Picture 7">
            <a:extLst>
              <a:ext uri="{FF2B5EF4-FFF2-40B4-BE49-F238E27FC236}">
                <a16:creationId xmlns:a16="http://schemas.microsoft.com/office/drawing/2014/main" id="{8DEC2B4E-F7BD-45E6-B3DB-EB46EEDAB574}"/>
              </a:ext>
            </a:extLst>
          </p:cNvPr>
          <p:cNvPicPr>
            <a:picLocks noChangeAspect="1"/>
          </p:cNvPicPr>
          <p:nvPr/>
        </p:nvPicPr>
        <p:blipFill>
          <a:blip r:embed="rId7"/>
          <a:stretch>
            <a:fillRect/>
          </a:stretch>
        </p:blipFill>
        <p:spPr>
          <a:xfrm>
            <a:off x="8029279" y="1755913"/>
            <a:ext cx="3695659" cy="4719702"/>
          </a:xfrm>
          <a:prstGeom prst="rect">
            <a:avLst/>
          </a:prstGeom>
        </p:spPr>
      </p:pic>
      <p:pic>
        <p:nvPicPr>
          <p:cNvPr id="3" name="Open Evening Slde 5">
            <a:hlinkClick r:id="" action="ppaction://media"/>
            <a:extLst>
              <a:ext uri="{FF2B5EF4-FFF2-40B4-BE49-F238E27FC236}">
                <a16:creationId xmlns:a16="http://schemas.microsoft.com/office/drawing/2014/main" id="{C37CEF71-D003-42B6-A6F2-3508B649342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19976" y="1029447"/>
            <a:ext cx="304800" cy="304800"/>
          </a:xfrm>
          <a:prstGeom prst="rect">
            <a:avLst/>
          </a:prstGeom>
        </p:spPr>
      </p:pic>
    </p:spTree>
    <p:extLst>
      <p:ext uri="{BB962C8B-B14F-4D97-AF65-F5344CB8AC3E}">
        <p14:creationId xmlns:p14="http://schemas.microsoft.com/office/powerpoint/2010/main" val="413066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46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p:txBody>
          <a:bodyPr/>
          <a:lstStyle/>
          <a:p>
            <a:r>
              <a:rPr lang="en-GB" dirty="0"/>
              <a:t>Career progression and subject combinations</a:t>
            </a:r>
            <a:endParaRPr lang="en-US" dirty="0"/>
          </a:p>
        </p:txBody>
      </p:sp>
      <p:sp>
        <p:nvSpPr>
          <p:cNvPr id="3" name="Content Placeholder 2">
            <a:extLst>
              <a:ext uri="{FF2B5EF4-FFF2-40B4-BE49-F238E27FC236}">
                <a16:creationId xmlns:a16="http://schemas.microsoft.com/office/drawing/2014/main" id="{30AB0B3A-F1C4-462C-96C9-AFDEB66A5124}"/>
              </a:ext>
            </a:extLst>
          </p:cNvPr>
          <p:cNvSpPr>
            <a:spLocks noGrp="1"/>
          </p:cNvSpPr>
          <p:nvPr>
            <p:ph idx="1"/>
          </p:nvPr>
        </p:nvSpPr>
        <p:spPr>
          <a:xfrm>
            <a:off x="1178791" y="1952798"/>
            <a:ext cx="10178322" cy="3593591"/>
          </a:xfrm>
        </p:spPr>
        <p:txBody>
          <a:bodyPr>
            <a:normAutofit/>
          </a:bodyPr>
          <a:lstStyle/>
          <a:p>
            <a:r>
              <a:rPr lang="en-GB" sz="2800" dirty="0"/>
              <a:t>Chemistry fits in well with Physics, Biology, Geography and Maths. It is useful for the scientific careers including medical and environmental.  The majority of chemists have careers outside the subject as their thinking abilities are respected in many commercial and managerial jobs.</a:t>
            </a:r>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5"/>
          <a:stretch>
            <a:fillRect/>
          </a:stretch>
        </p:blipFill>
        <p:spPr>
          <a:xfrm>
            <a:off x="10851607" y="5546389"/>
            <a:ext cx="866775" cy="1123950"/>
          </a:xfrm>
          <a:prstGeom prst="rect">
            <a:avLst/>
          </a:prstGeom>
        </p:spPr>
      </p:pic>
      <p:pic>
        <p:nvPicPr>
          <p:cNvPr id="6" name="Picture 5">
            <a:extLst>
              <a:ext uri="{FF2B5EF4-FFF2-40B4-BE49-F238E27FC236}">
                <a16:creationId xmlns:a16="http://schemas.microsoft.com/office/drawing/2014/main" id="{56D6F207-5E4B-405B-BFB1-4256D520261C}"/>
              </a:ext>
            </a:extLst>
          </p:cNvPr>
          <p:cNvPicPr>
            <a:picLocks noChangeAspect="1"/>
          </p:cNvPicPr>
          <p:nvPr/>
        </p:nvPicPr>
        <p:blipFill>
          <a:blip r:embed="rId6"/>
          <a:stretch>
            <a:fillRect/>
          </a:stretch>
        </p:blipFill>
        <p:spPr>
          <a:xfrm>
            <a:off x="5465038" y="4494740"/>
            <a:ext cx="4191195" cy="1980875"/>
          </a:xfrm>
          <a:prstGeom prst="rect">
            <a:avLst/>
          </a:prstGeom>
        </p:spPr>
      </p:pic>
      <p:pic>
        <p:nvPicPr>
          <p:cNvPr id="5" name="Open Evening Slide 6">
            <a:hlinkClick r:id="" action="ppaction://media"/>
            <a:extLst>
              <a:ext uri="{FF2B5EF4-FFF2-40B4-BE49-F238E27FC236}">
                <a16:creationId xmlns:a16="http://schemas.microsoft.com/office/drawing/2014/main" id="{EF65F8F7-D5D5-4FEF-B3F9-528C53790FA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13436" y="6170815"/>
            <a:ext cx="304800" cy="304800"/>
          </a:xfrm>
          <a:prstGeom prst="rect">
            <a:avLst/>
          </a:prstGeom>
        </p:spPr>
      </p:pic>
    </p:spTree>
    <p:extLst>
      <p:ext uri="{BB962C8B-B14F-4D97-AF65-F5344CB8AC3E}">
        <p14:creationId xmlns:p14="http://schemas.microsoft.com/office/powerpoint/2010/main" val="277601336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1561C-C6C8-44F8-B9DD-48D72BA63936}"/>
              </a:ext>
            </a:extLst>
          </p:cNvPr>
          <p:cNvSpPr>
            <a:spLocks noGrp="1"/>
          </p:cNvSpPr>
          <p:nvPr>
            <p:ph type="title"/>
          </p:nvPr>
        </p:nvSpPr>
        <p:spPr>
          <a:xfrm>
            <a:off x="1251678" y="382385"/>
            <a:ext cx="10178322" cy="677058"/>
          </a:xfrm>
        </p:spPr>
        <p:txBody>
          <a:bodyPr>
            <a:normAutofit fontScale="90000"/>
          </a:bodyPr>
          <a:lstStyle/>
          <a:p>
            <a:r>
              <a:rPr lang="en-GB" dirty="0"/>
              <a:t>Why take chemistry at a-level??</a:t>
            </a:r>
          </a:p>
        </p:txBody>
      </p:sp>
      <p:sp>
        <p:nvSpPr>
          <p:cNvPr id="4" name="Speech Bubble: Rectangle 3">
            <a:extLst>
              <a:ext uri="{FF2B5EF4-FFF2-40B4-BE49-F238E27FC236}">
                <a16:creationId xmlns:a16="http://schemas.microsoft.com/office/drawing/2014/main" id="{7F8234B7-78B8-4039-9DE6-334DB2F47849}"/>
              </a:ext>
            </a:extLst>
          </p:cNvPr>
          <p:cNvSpPr/>
          <p:nvPr/>
        </p:nvSpPr>
        <p:spPr>
          <a:xfrm>
            <a:off x="1122504" y="1229710"/>
            <a:ext cx="3815255" cy="1456734"/>
          </a:xfrm>
          <a:prstGeom prst="wedgeRect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dirty="0"/>
              <a:t>“I enjoyed it during GCSE. It was easily my favourite science. </a:t>
            </a:r>
            <a:r>
              <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 needed a science or maths A Level for the job that I wanted in the future.”</a:t>
            </a:r>
          </a:p>
          <a:p>
            <a:pPr algn="r"/>
            <a:r>
              <a:rPr lang="en-GB" dirty="0">
                <a:solidFill>
                  <a:srgbClr val="000000"/>
                </a:solidFill>
                <a:latin typeface="Calibri" panose="020F0502020204030204" pitchFamily="34" charset="0"/>
                <a:cs typeface="Times New Roman" panose="02020603050405020304" pitchFamily="18" charset="0"/>
              </a:rPr>
              <a:t>Year 13 Student</a:t>
            </a:r>
            <a:endParaRPr lang="en-GB" dirty="0"/>
          </a:p>
        </p:txBody>
      </p:sp>
      <p:sp>
        <p:nvSpPr>
          <p:cNvPr id="6" name="Speech Bubble: Rectangle 5">
            <a:extLst>
              <a:ext uri="{FF2B5EF4-FFF2-40B4-BE49-F238E27FC236}">
                <a16:creationId xmlns:a16="http://schemas.microsoft.com/office/drawing/2014/main" id="{527AD818-2699-448D-B5C7-79C69EDE8F0A}"/>
              </a:ext>
            </a:extLst>
          </p:cNvPr>
          <p:cNvSpPr/>
          <p:nvPr/>
        </p:nvSpPr>
        <p:spPr>
          <a:xfrm>
            <a:off x="1021325" y="3093531"/>
            <a:ext cx="4040746" cy="1884870"/>
          </a:xfrm>
          <a:prstGeom prst="wedge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peech Bubble: Rectangle 12">
            <a:extLst>
              <a:ext uri="{FF2B5EF4-FFF2-40B4-BE49-F238E27FC236}">
                <a16:creationId xmlns:a16="http://schemas.microsoft.com/office/drawing/2014/main" id="{7E33F29D-E1A2-4EBD-B738-67D1A43D4813}"/>
              </a:ext>
            </a:extLst>
          </p:cNvPr>
          <p:cNvSpPr/>
          <p:nvPr/>
        </p:nvSpPr>
        <p:spPr>
          <a:xfrm>
            <a:off x="5636174" y="1324549"/>
            <a:ext cx="3338990" cy="1782508"/>
          </a:xfrm>
          <a:prstGeom prst="wedge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peech Bubble: Rectangle 14">
            <a:extLst>
              <a:ext uri="{FF2B5EF4-FFF2-40B4-BE49-F238E27FC236}">
                <a16:creationId xmlns:a16="http://schemas.microsoft.com/office/drawing/2014/main" id="{6B3F0549-FA83-4D21-97AA-E60EE9BE2BE1}"/>
              </a:ext>
            </a:extLst>
          </p:cNvPr>
          <p:cNvSpPr/>
          <p:nvPr/>
        </p:nvSpPr>
        <p:spPr>
          <a:xfrm>
            <a:off x="5301129" y="4010328"/>
            <a:ext cx="3844005" cy="2428087"/>
          </a:xfrm>
          <a:prstGeom prst="wedge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31EA1F1F-7371-4E1B-8794-124E57C3FEC4}"/>
              </a:ext>
            </a:extLst>
          </p:cNvPr>
          <p:cNvPicPr>
            <a:picLocks noChangeAspect="1"/>
          </p:cNvPicPr>
          <p:nvPr/>
        </p:nvPicPr>
        <p:blipFill>
          <a:blip r:embed="rId5"/>
          <a:stretch>
            <a:fillRect/>
          </a:stretch>
        </p:blipFill>
        <p:spPr>
          <a:xfrm>
            <a:off x="10941442" y="5592401"/>
            <a:ext cx="865707" cy="1121761"/>
          </a:xfrm>
          <a:prstGeom prst="rect">
            <a:avLst/>
          </a:prstGeom>
        </p:spPr>
      </p:pic>
      <p:pic>
        <p:nvPicPr>
          <p:cNvPr id="18" name="Picture 17">
            <a:extLst>
              <a:ext uri="{FF2B5EF4-FFF2-40B4-BE49-F238E27FC236}">
                <a16:creationId xmlns:a16="http://schemas.microsoft.com/office/drawing/2014/main" id="{C78B64FB-4EAE-42C0-8602-D47308B242CB}"/>
              </a:ext>
            </a:extLst>
          </p:cNvPr>
          <p:cNvPicPr>
            <a:picLocks noChangeAspect="1"/>
          </p:cNvPicPr>
          <p:nvPr/>
        </p:nvPicPr>
        <p:blipFill>
          <a:blip r:embed="rId6"/>
          <a:stretch>
            <a:fillRect/>
          </a:stretch>
        </p:blipFill>
        <p:spPr>
          <a:xfrm>
            <a:off x="9247920" y="2077818"/>
            <a:ext cx="2559229" cy="2156150"/>
          </a:xfrm>
          <a:prstGeom prst="rect">
            <a:avLst/>
          </a:prstGeom>
        </p:spPr>
      </p:pic>
      <p:sp>
        <p:nvSpPr>
          <p:cNvPr id="3" name="TextBox 2">
            <a:extLst>
              <a:ext uri="{FF2B5EF4-FFF2-40B4-BE49-F238E27FC236}">
                <a16:creationId xmlns:a16="http://schemas.microsoft.com/office/drawing/2014/main" id="{BB52EEE3-B990-4CFC-9970-EB6BB5B22B47}"/>
              </a:ext>
            </a:extLst>
          </p:cNvPr>
          <p:cNvSpPr txBox="1"/>
          <p:nvPr/>
        </p:nvSpPr>
        <p:spPr>
          <a:xfrm>
            <a:off x="5613861" y="1304231"/>
            <a:ext cx="3285103" cy="1754326"/>
          </a:xfrm>
          <a:prstGeom prst="rect">
            <a:avLst/>
          </a:prstGeom>
          <a:noFill/>
        </p:spPr>
        <p:txBody>
          <a:bodyPr wrap="square" rtlCol="0">
            <a:spAutoFit/>
          </a:bodyPr>
          <a:lstStyle/>
          <a:p>
            <a:r>
              <a:rPr lang="en-GB" dirty="0"/>
              <a:t>“I learn about chemical treatments for humans, how it works and how chemistry plays a pivotal role in modern day society.”</a:t>
            </a:r>
          </a:p>
          <a:p>
            <a:pPr algn="r"/>
            <a:r>
              <a:rPr lang="en-GB" dirty="0"/>
              <a:t>Year 12 Student</a:t>
            </a:r>
          </a:p>
        </p:txBody>
      </p:sp>
      <p:sp>
        <p:nvSpPr>
          <p:cNvPr id="5" name="TextBox 4">
            <a:extLst>
              <a:ext uri="{FF2B5EF4-FFF2-40B4-BE49-F238E27FC236}">
                <a16:creationId xmlns:a16="http://schemas.microsoft.com/office/drawing/2014/main" id="{06335555-76B2-4B9A-BED5-E86BA82407F1}"/>
              </a:ext>
            </a:extLst>
          </p:cNvPr>
          <p:cNvSpPr txBox="1"/>
          <p:nvPr/>
        </p:nvSpPr>
        <p:spPr>
          <a:xfrm>
            <a:off x="1062177" y="3155893"/>
            <a:ext cx="3935908" cy="1754326"/>
          </a:xfrm>
          <a:prstGeom prst="rect">
            <a:avLst/>
          </a:prstGeom>
          <a:noFill/>
        </p:spPr>
        <p:txBody>
          <a:bodyPr wrap="square" rtlCol="0">
            <a:spAutoFit/>
          </a:bodyPr>
          <a:lstStyle/>
          <a:p>
            <a:r>
              <a:rPr lang="en-GB" dirty="0"/>
              <a:t>“In the Chemistry lessons, I get tips and common errors that arise in questions.</a:t>
            </a:r>
          </a:p>
          <a:p>
            <a:r>
              <a:rPr lang="en-GB" dirty="0"/>
              <a:t>I am able to communicate with the teachers via different platforms </a:t>
            </a:r>
            <a:r>
              <a:rPr lang="en-GB" dirty="0" err="1"/>
              <a:t>eg</a:t>
            </a:r>
            <a:r>
              <a:rPr lang="en-GB" dirty="0"/>
              <a:t> teams/email/in person ”</a:t>
            </a:r>
          </a:p>
          <a:p>
            <a:pPr algn="r"/>
            <a:r>
              <a:rPr lang="en-GB" dirty="0"/>
              <a:t>Year 12 Student</a:t>
            </a:r>
          </a:p>
        </p:txBody>
      </p:sp>
      <p:sp>
        <p:nvSpPr>
          <p:cNvPr id="7" name="TextBox 6">
            <a:extLst>
              <a:ext uri="{FF2B5EF4-FFF2-40B4-BE49-F238E27FC236}">
                <a16:creationId xmlns:a16="http://schemas.microsoft.com/office/drawing/2014/main" id="{8EE5E159-4508-4747-AAE4-8DD9394D4942}"/>
              </a:ext>
            </a:extLst>
          </p:cNvPr>
          <p:cNvSpPr txBox="1"/>
          <p:nvPr/>
        </p:nvSpPr>
        <p:spPr>
          <a:xfrm>
            <a:off x="5388088" y="4070209"/>
            <a:ext cx="3757046" cy="2308324"/>
          </a:xfrm>
          <a:prstGeom prst="rect">
            <a:avLst/>
          </a:prstGeom>
          <a:noFill/>
        </p:spPr>
        <p:txBody>
          <a:bodyPr wrap="square" rtlCol="0">
            <a:spAutoFit/>
          </a:bodyPr>
          <a:lstStyle/>
          <a:p>
            <a:r>
              <a:rPr lang="en-GB" dirty="0"/>
              <a:t>“I chose Chemistry as it is a required A-Level to study dentistry. I am able to use the skills I’ve learnt in Chemistry in some of my other subjects such as Maths &amp; Biology, which is an advantage over other students within those subjects”</a:t>
            </a:r>
          </a:p>
          <a:p>
            <a:pPr algn="r"/>
            <a:r>
              <a:rPr lang="en-GB" dirty="0"/>
              <a:t>Year 12 Student</a:t>
            </a:r>
          </a:p>
        </p:txBody>
      </p:sp>
      <p:pic>
        <p:nvPicPr>
          <p:cNvPr id="8" name="Open evening Slide 7">
            <a:hlinkClick r:id="" action="ppaction://media"/>
            <a:extLst>
              <a:ext uri="{FF2B5EF4-FFF2-40B4-BE49-F238E27FC236}">
                <a16:creationId xmlns:a16="http://schemas.microsoft.com/office/drawing/2014/main" id="{9AB7BBD7-A937-4527-95F9-12DDA0E13DC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049435" y="6084192"/>
            <a:ext cx="304800" cy="304800"/>
          </a:xfrm>
          <a:prstGeom prst="rect">
            <a:avLst/>
          </a:prstGeom>
        </p:spPr>
      </p:pic>
    </p:spTree>
    <p:extLst>
      <p:ext uri="{BB962C8B-B14F-4D97-AF65-F5344CB8AC3E}">
        <p14:creationId xmlns:p14="http://schemas.microsoft.com/office/powerpoint/2010/main" val="180467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8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8CCEA-DFCD-403E-A628-1101873E7282}"/>
              </a:ext>
            </a:extLst>
          </p:cNvPr>
          <p:cNvSpPr>
            <a:spLocks noGrp="1"/>
          </p:cNvSpPr>
          <p:nvPr>
            <p:ph type="title"/>
          </p:nvPr>
        </p:nvSpPr>
        <p:spPr/>
        <p:txBody>
          <a:bodyPr/>
          <a:lstStyle/>
          <a:p>
            <a:r>
              <a:rPr lang="en-GB" dirty="0"/>
              <a:t>Any QUESTIONS???</a:t>
            </a:r>
          </a:p>
        </p:txBody>
      </p:sp>
      <p:sp>
        <p:nvSpPr>
          <p:cNvPr id="3" name="Content Placeholder 2">
            <a:extLst>
              <a:ext uri="{FF2B5EF4-FFF2-40B4-BE49-F238E27FC236}">
                <a16:creationId xmlns:a16="http://schemas.microsoft.com/office/drawing/2014/main" id="{299C5DA3-8AD1-4AE6-AA36-58F88B5B28C2}"/>
              </a:ext>
            </a:extLst>
          </p:cNvPr>
          <p:cNvSpPr>
            <a:spLocks noGrp="1"/>
          </p:cNvSpPr>
          <p:nvPr>
            <p:ph idx="1"/>
          </p:nvPr>
        </p:nvSpPr>
        <p:spPr>
          <a:xfrm>
            <a:off x="1251678" y="1128451"/>
            <a:ext cx="10178322" cy="4459583"/>
          </a:xfrm>
        </p:spPr>
        <p:txBody>
          <a:bodyPr>
            <a:normAutofit/>
          </a:bodyPr>
          <a:lstStyle/>
          <a:p>
            <a:r>
              <a:rPr lang="en-GB" dirty="0">
                <a:solidFill>
                  <a:schemeClr val="tx1"/>
                </a:solidFill>
              </a:rPr>
              <a:t>If you have any further questions regarding the subject, please speak to Mr. Young at the Virtual Webinar.</a:t>
            </a:r>
          </a:p>
          <a:p>
            <a:r>
              <a:rPr lang="en-GB" dirty="0">
                <a:solidFill>
                  <a:schemeClr val="tx1"/>
                </a:solidFill>
              </a:rPr>
              <a:t>WJEC Website: </a:t>
            </a:r>
            <a:r>
              <a:rPr lang="en-GB" dirty="0">
                <a:solidFill>
                  <a:schemeClr val="tx1"/>
                </a:solidFill>
                <a:hlinkClick r:id="rId5"/>
              </a:rPr>
              <a:t>www.wjec.co.uk/qualifications/chemistry-as-a-level</a:t>
            </a:r>
            <a:endParaRPr lang="en-GB" dirty="0">
              <a:solidFill>
                <a:schemeClr val="tx1"/>
              </a:solidFill>
            </a:endParaRPr>
          </a:p>
          <a:p>
            <a:pPr marL="0" indent="0">
              <a:buNone/>
            </a:pPr>
            <a:endParaRPr lang="en-GB" dirty="0">
              <a:solidFill>
                <a:schemeClr val="tx1"/>
              </a:solidFill>
            </a:endParaRPr>
          </a:p>
        </p:txBody>
      </p:sp>
      <p:pic>
        <p:nvPicPr>
          <p:cNvPr id="1026" name="Picture 2" descr="See the source image">
            <a:extLst>
              <a:ext uri="{FF2B5EF4-FFF2-40B4-BE49-F238E27FC236}">
                <a16:creationId xmlns:a16="http://schemas.microsoft.com/office/drawing/2014/main" id="{9BB5C543-835C-4CAC-8925-42F49DF726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1003" y="2387786"/>
            <a:ext cx="7477539" cy="43992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drawing, food&#10;&#10;Description automatically generated">
            <a:extLst>
              <a:ext uri="{FF2B5EF4-FFF2-40B4-BE49-F238E27FC236}">
                <a16:creationId xmlns:a16="http://schemas.microsoft.com/office/drawing/2014/main" id="{892F0E08-53E8-49FE-BB15-B9759692DDE7}"/>
              </a:ext>
            </a:extLst>
          </p:cNvPr>
          <p:cNvPicPr>
            <a:picLocks noChangeAspect="1"/>
          </p:cNvPicPr>
          <p:nvPr/>
        </p:nvPicPr>
        <p:blipFill>
          <a:blip r:embed="rId7"/>
          <a:stretch>
            <a:fillRect/>
          </a:stretch>
        </p:blipFill>
        <p:spPr>
          <a:xfrm>
            <a:off x="10851607" y="5546389"/>
            <a:ext cx="866775" cy="1123950"/>
          </a:xfrm>
          <a:prstGeom prst="rect">
            <a:avLst/>
          </a:prstGeom>
        </p:spPr>
      </p:pic>
      <p:pic>
        <p:nvPicPr>
          <p:cNvPr id="5" name="Open Evening Slide 8">
            <a:hlinkClick r:id="" action="ppaction://media"/>
            <a:extLst>
              <a:ext uri="{FF2B5EF4-FFF2-40B4-BE49-F238E27FC236}">
                <a16:creationId xmlns:a16="http://schemas.microsoft.com/office/drawing/2014/main" id="{A327DF53-D46E-4215-B1CB-F04C79FBCFF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53482" y="4678684"/>
            <a:ext cx="304800" cy="304800"/>
          </a:xfrm>
          <a:prstGeom prst="rect">
            <a:avLst/>
          </a:prstGeom>
        </p:spPr>
      </p:pic>
    </p:spTree>
    <p:extLst>
      <p:ext uri="{BB962C8B-B14F-4D97-AF65-F5344CB8AC3E}">
        <p14:creationId xmlns:p14="http://schemas.microsoft.com/office/powerpoint/2010/main" val="234417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219</TotalTime>
  <Words>1522</Words>
  <Application>Microsoft Office PowerPoint</Application>
  <PresentationFormat>Widescreen</PresentationFormat>
  <Paragraphs>99</Paragraphs>
  <Slides>8</Slides>
  <Notes>8</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Gill Sans MT</vt:lpstr>
      <vt:lpstr>Impact</vt:lpstr>
      <vt:lpstr>Badge</vt:lpstr>
      <vt:lpstr>A-Level CHEMISTRY</vt:lpstr>
      <vt:lpstr>Why study chemistry at Llanidloes high?</vt:lpstr>
      <vt:lpstr>Course description</vt:lpstr>
      <vt:lpstr>Assessment outline</vt:lpstr>
      <vt:lpstr>What students receive when taking chemistry?</vt:lpstr>
      <vt:lpstr>Career progression and subject combinations</vt:lpstr>
      <vt:lpstr>Why take chemistry at a-level??</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dc:title>
  <dc:creator>Mathew Young</dc:creator>
  <cp:lastModifiedBy>Mathew Young</cp:lastModifiedBy>
  <cp:revision>14</cp:revision>
  <dcterms:created xsi:type="dcterms:W3CDTF">2020-11-05T10:37:32Z</dcterms:created>
  <dcterms:modified xsi:type="dcterms:W3CDTF">2020-11-08T22:12:37Z</dcterms:modified>
</cp:coreProperties>
</file>