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EF5E0F-45D0-4F0E-86D0-D67F134BFBD6}" v="46" dt="2020-11-02T10:00:33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397" autoAdjust="0"/>
    <p:restoredTop sz="94660"/>
  </p:normalViewPr>
  <p:slideViewPr>
    <p:cSldViewPr snapToGrid="0">
      <p:cViewPr varScale="1">
        <p:scale>
          <a:sx n="73" d="100"/>
          <a:sy n="73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Jerman (Llanidloes High School)" userId="S::jermanj1@hwbcymru.net::11941f7a-7d33-4391-a058-b3c3b31b1fb8" providerId="AD" clId="Web-{0DEF5E0F-45D0-4F0E-86D0-D67F134BFBD6}"/>
    <pc:docChg chg="addSld modSld">
      <pc:chgData name="J Jerman (Llanidloes High School)" userId="S::jermanj1@hwbcymru.net::11941f7a-7d33-4391-a058-b3c3b31b1fb8" providerId="AD" clId="Web-{0DEF5E0F-45D0-4F0E-86D0-D67F134BFBD6}" dt="2020-11-02T10:00:33.943" v="44"/>
      <pc:docMkLst>
        <pc:docMk/>
      </pc:docMkLst>
      <pc:sldChg chg="addSp delSp modSp mod setBg">
        <pc:chgData name="J Jerman (Llanidloes High School)" userId="S::jermanj1@hwbcymru.net::11941f7a-7d33-4391-a058-b3c3b31b1fb8" providerId="AD" clId="Web-{0DEF5E0F-45D0-4F0E-86D0-D67F134BFBD6}" dt="2020-11-02T10:00:33.943" v="44"/>
        <pc:sldMkLst>
          <pc:docMk/>
          <pc:sldMk cId="109857222" sldId="256"/>
        </pc:sldMkLst>
        <pc:spChg chg="mod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J Jerman (Llanidloes High School)" userId="S::jermanj1@hwbcymru.net::11941f7a-7d33-4391-a058-b3c3b31b1fb8" providerId="AD" clId="Web-{0DEF5E0F-45D0-4F0E-86D0-D67F134BFBD6}" dt="2020-11-02T10:00:33.943" v="44"/>
          <ac:spMkLst>
            <pc:docMk/>
            <pc:sldMk cId="109857222" sldId="256"/>
            <ac:spMk id="5" creationId="{57CF580F-A92D-4D02-8CAE-70B23F26BB8F}"/>
          </ac:spMkLst>
        </pc:spChg>
        <pc:spChg chg="add del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9" creationId="{92EA0DEB-983C-4A94-9B9A-51E32098C2E2}"/>
          </ac:spMkLst>
        </pc:spChg>
        <pc:spChg chg="add del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11" creationId="{9E197AD2-3004-4188-A389-E9EAC108A04B}"/>
          </ac:spMkLst>
        </pc:spChg>
        <pc:spChg chg="add del">
          <ac:chgData name="J Jerman (Llanidloes High School)" userId="S::jermanj1@hwbcymru.net::11941f7a-7d33-4391-a058-b3c3b31b1fb8" providerId="AD" clId="Web-{0DEF5E0F-45D0-4F0E-86D0-D67F134BFBD6}" dt="2020-11-02T09:59:40.924" v="40"/>
          <ac:spMkLst>
            <pc:docMk/>
            <pc:sldMk cId="109857222" sldId="256"/>
            <ac:spMk id="13" creationId="{A82D0C51-DE81-4DC1-8D2D-1A3EE14E678E}"/>
          </ac:spMkLst>
        </pc:spChg>
        <pc:picChg chg="add mod">
          <ac:chgData name="J Jerman (Llanidloes High School)" userId="S::jermanj1@hwbcymru.net::11941f7a-7d33-4391-a058-b3c3b31b1fb8" providerId="AD" clId="Web-{0DEF5E0F-45D0-4F0E-86D0-D67F134BFBD6}" dt="2020-11-02T09:59:47.300" v="41" actId="1076"/>
          <ac:picMkLst>
            <pc:docMk/>
            <pc:sldMk cId="109857222" sldId="256"/>
            <ac:picMk id="4" creationId="{B57BE98B-F009-431A-BA43-58FC25889F11}"/>
          </ac:picMkLst>
        </pc:picChg>
      </pc:sldChg>
      <pc:sldChg chg="addSp modSp new">
        <pc:chgData name="J Jerman (Llanidloes High School)" userId="S::jermanj1@hwbcymru.net::11941f7a-7d33-4391-a058-b3c3b31b1fb8" providerId="AD" clId="Web-{0DEF5E0F-45D0-4F0E-86D0-D67F134BFBD6}" dt="2020-11-02T09:59:55.222" v="43" actId="1076"/>
        <pc:sldMkLst>
          <pc:docMk/>
          <pc:sldMk cId="3734439119" sldId="257"/>
        </pc:sldMkLst>
        <pc:picChg chg="add mod">
          <ac:chgData name="J Jerman (Llanidloes High School)" userId="S::jermanj1@hwbcymru.net::11941f7a-7d33-4391-a058-b3c3b31b1fb8" providerId="AD" clId="Web-{0DEF5E0F-45D0-4F0E-86D0-D67F134BFBD6}" dt="2020-11-02T09:59:55.222" v="43" actId="1076"/>
          <ac:picMkLst>
            <pc:docMk/>
            <pc:sldMk cId="3734439119" sldId="257"/>
            <ac:picMk id="5" creationId="{FEBCCBA9-1C7B-4C9F-ADEC-D5D6086A607D}"/>
          </ac:picMkLst>
        </pc:picChg>
      </pc:sldChg>
      <pc:sldChg chg="new">
        <pc:chgData name="J Jerman (Llanidloes High School)" userId="S::jermanj1@hwbcymru.net::11941f7a-7d33-4391-a058-b3c3b31b1fb8" providerId="AD" clId="Web-{0DEF5E0F-45D0-4F0E-86D0-D67F134BFBD6}" dt="2020-11-02T09:58:18.247" v="1"/>
        <pc:sldMkLst>
          <pc:docMk/>
          <pc:sldMk cId="3874650096" sldId="258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8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56450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1687638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2069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280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68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27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892893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852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11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87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11/11/2020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3720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6.wmf"/><Relationship Id="rId3" Type="http://schemas.openxmlformats.org/officeDocument/2006/relationships/image" Target="../media/image1.png"/><Relationship Id="rId7" Type="http://schemas.openxmlformats.org/officeDocument/2006/relationships/image" Target="../media/image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4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8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cs typeface="Calibri Light"/>
              </a:rPr>
              <a:t>Product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4" y="4123072"/>
            <a:ext cx="8045373" cy="7422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 smtClean="0"/>
              <a:t>Dr</a:t>
            </a:r>
            <a:r>
              <a:rPr lang="en-US" dirty="0" smtClean="0"/>
              <a:t> E Palfrey</a:t>
            </a:r>
            <a:endParaRPr lang="en-US" dirty="0"/>
          </a:p>
        </p:txBody>
      </p:sp>
      <p:pic>
        <p:nvPicPr>
          <p:cNvPr id="4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B57BE98B-F009-431A-BA43-58FC25889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75" y="5341640"/>
            <a:ext cx="639919" cy="829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CF580F-A92D-4D02-8CAE-70B23F26BB8F}"/>
              </a:ext>
            </a:extLst>
          </p:cNvPr>
          <p:cNvSpPr txBox="1"/>
          <p:nvPr/>
        </p:nvSpPr>
        <p:spPr>
          <a:xfrm>
            <a:off x="1398494" y="5294867"/>
            <a:ext cx="27432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dirty="0" err="1" smtClean="0"/>
              <a:t>Ysgol</a:t>
            </a:r>
            <a:r>
              <a:rPr lang="en-US" dirty="0" smtClean="0"/>
              <a:t> </a:t>
            </a:r>
            <a:r>
              <a:rPr lang="en-US" dirty="0" err="1" smtClean="0"/>
              <a:t>Uwchradd</a:t>
            </a:r>
            <a:r>
              <a:rPr lang="en-US" dirty="0" smtClean="0"/>
              <a:t> </a:t>
            </a:r>
          </a:p>
          <a:p>
            <a:pPr algn="l"/>
            <a:r>
              <a:rPr lang="en-GB" dirty="0" smtClean="0"/>
              <a:t>Llanidloes</a:t>
            </a:r>
          </a:p>
          <a:p>
            <a:pPr algn="l"/>
            <a:r>
              <a:rPr lang="en-GB" dirty="0" smtClean="0"/>
              <a:t>High School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442754" y="981635"/>
            <a:ext cx="740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Sixth Form Virtual Open Evening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505A3-80AE-480F-8326-569A76930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study Product design?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3BA2B-4548-46A3-9757-49B88C55F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52792" y="3609860"/>
            <a:ext cx="2312470" cy="30068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900" dirty="0" smtClean="0"/>
              <a:t>Product Design gives you the opportunity to demonstrate your creative side. We’ve had all kinds of projects, some fairly traditional,            and some     definitely not!</a:t>
            </a:r>
            <a:endParaRPr lang="en-US" sz="1900" dirty="0"/>
          </a:p>
        </p:txBody>
      </p:sp>
      <p:pic>
        <p:nvPicPr>
          <p:cNvPr id="5" name="Picture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307" y="5533689"/>
            <a:ext cx="866775" cy="1123950"/>
          </a:xfrm>
          <a:prstGeom prst="rect">
            <a:avLst/>
          </a:prstGeom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305504"/>
              </p:ext>
            </p:extLst>
          </p:nvPr>
        </p:nvGraphicFramePr>
        <p:xfrm>
          <a:off x="4713550" y="1128451"/>
          <a:ext cx="3321172" cy="2490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7" name="Image" r:id="rId4" imgW="30488760" imgH="22857120" progId="Photoshop.Image.10">
                  <p:embed/>
                </p:oleObj>
              </mc:Choice>
              <mc:Fallback>
                <p:oleObj name="Image" r:id="rId4" imgW="30488760" imgH="2285712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3550" y="1128451"/>
                        <a:ext cx="3321172" cy="2490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359149"/>
              </p:ext>
            </p:extLst>
          </p:nvPr>
        </p:nvGraphicFramePr>
        <p:xfrm>
          <a:off x="3613831" y="3814674"/>
          <a:ext cx="3284005" cy="264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Image" r:id="rId6" imgW="30476160" imgH="20253960" progId="Photoshop.Image.10">
                  <p:embed/>
                </p:oleObj>
              </mc:Choice>
              <mc:Fallback>
                <p:oleObj name="Image" r:id="rId6" imgW="30476160" imgH="2025396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613831" y="3814674"/>
                        <a:ext cx="3284005" cy="264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410397"/>
              </p:ext>
            </p:extLst>
          </p:nvPr>
        </p:nvGraphicFramePr>
        <p:xfrm>
          <a:off x="9956850" y="574336"/>
          <a:ext cx="1859212" cy="3021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Image" r:id="rId8" imgW="17993520" imgH="23999760" progId="Photoshop.Image.10">
                  <p:embed/>
                </p:oleObj>
              </mc:Choice>
              <mc:Fallback>
                <p:oleObj name="Image" r:id="rId8" imgW="17993520" imgH="2399976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56850" y="574336"/>
                        <a:ext cx="1859212" cy="30214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6017810"/>
              </p:ext>
            </p:extLst>
          </p:nvPr>
        </p:nvGraphicFramePr>
        <p:xfrm>
          <a:off x="1334706" y="1128451"/>
          <a:ext cx="3281318" cy="2490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Image" r:id="rId10" imgW="17993520" imgH="13498200" progId="Photoshop.Image.10">
                  <p:embed/>
                </p:oleObj>
              </mc:Choice>
              <mc:Fallback>
                <p:oleObj name="Image" r:id="rId10" imgW="17993520" imgH="1349820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34706" y="1128451"/>
                        <a:ext cx="3281318" cy="2490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867207"/>
              </p:ext>
            </p:extLst>
          </p:nvPr>
        </p:nvGraphicFramePr>
        <p:xfrm>
          <a:off x="1332019" y="3814674"/>
          <a:ext cx="2133486" cy="26445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Image" r:id="rId12" imgW="17993520" imgH="25180920" progId="Photoshop.Image.10">
                  <p:embed/>
                </p:oleObj>
              </mc:Choice>
              <mc:Fallback>
                <p:oleObj name="Image" r:id="rId12" imgW="17993520" imgH="2518092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332019" y="3814674"/>
                        <a:ext cx="2133486" cy="26445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106867"/>
              </p:ext>
            </p:extLst>
          </p:nvPr>
        </p:nvGraphicFramePr>
        <p:xfrm>
          <a:off x="8146985" y="1112414"/>
          <a:ext cx="1723002" cy="24847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Image" r:id="rId14" imgW="19860120" imgH="13218840" progId="Photoshop.Image.10">
                  <p:embed/>
                </p:oleObj>
              </mc:Choice>
              <mc:Fallback>
                <p:oleObj name="Image" r:id="rId14" imgW="19860120" imgH="1321884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146985" y="1112414"/>
                        <a:ext cx="1723002" cy="248474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08906"/>
              </p:ext>
            </p:extLst>
          </p:nvPr>
        </p:nvGraphicFramePr>
        <p:xfrm>
          <a:off x="7046162" y="3819050"/>
          <a:ext cx="2383267" cy="2635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Image" r:id="rId16" imgW="17993520" imgH="19898280" progId="Photoshop.Image.10">
                  <p:embed/>
                </p:oleObj>
              </mc:Choice>
              <mc:Fallback>
                <p:oleObj name="Image" r:id="rId16" imgW="17993520" imgH="1989828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046162" y="3819050"/>
                        <a:ext cx="2383267" cy="2635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443911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Course description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48294"/>
            <a:ext cx="10178322" cy="3593591"/>
          </a:xfrm>
        </p:spPr>
        <p:txBody>
          <a:bodyPr>
            <a:noAutofit/>
          </a:bodyPr>
          <a:lstStyle/>
          <a:p>
            <a:r>
              <a:rPr lang="en-US" sz="2200" dirty="0"/>
              <a:t>Studying Product Design encourages </a:t>
            </a:r>
            <a:r>
              <a:rPr lang="en-US" sz="2200" dirty="0" smtClean="0"/>
              <a:t>students </a:t>
            </a:r>
            <a:r>
              <a:rPr lang="en-US" sz="2200" dirty="0"/>
              <a:t>to </a:t>
            </a:r>
            <a:r>
              <a:rPr lang="en-US" sz="2200" dirty="0" smtClean="0"/>
              <a:t>become </a:t>
            </a:r>
            <a:r>
              <a:rPr lang="en-US" sz="2200" dirty="0"/>
              <a:t>creative and innovative problem </a:t>
            </a:r>
            <a:r>
              <a:rPr lang="en-US" sz="2200" dirty="0" smtClean="0"/>
              <a:t>solvers. </a:t>
            </a:r>
          </a:p>
          <a:p>
            <a:r>
              <a:rPr lang="en-US" sz="2200" dirty="0" smtClean="0"/>
              <a:t>Throughout the course, students </a:t>
            </a:r>
            <a:r>
              <a:rPr lang="en-US" sz="2200" dirty="0"/>
              <a:t>develop </a:t>
            </a:r>
            <a:r>
              <a:rPr lang="en-US" sz="2200" dirty="0" smtClean="0"/>
              <a:t>their </a:t>
            </a:r>
            <a:r>
              <a:rPr lang="en-US" sz="2200" dirty="0"/>
              <a:t>understanding of industrial and commercial practice, including sustainability and environmental issues, </a:t>
            </a:r>
            <a:r>
              <a:rPr lang="en-US" sz="2200" dirty="0" smtClean="0"/>
              <a:t>gaining </a:t>
            </a:r>
            <a:r>
              <a:rPr lang="en-US" sz="2200" dirty="0"/>
              <a:t>an insight into the broader issues related to design across a variety of industries. </a:t>
            </a:r>
          </a:p>
          <a:p>
            <a:r>
              <a:rPr lang="en-US" sz="2200" dirty="0"/>
              <a:t>For the coursework aspect, </a:t>
            </a:r>
            <a:r>
              <a:rPr lang="en-US" sz="2200" dirty="0" smtClean="0"/>
              <a:t>students </a:t>
            </a:r>
            <a:r>
              <a:rPr lang="en-US" sz="2200" dirty="0"/>
              <a:t>will fully investigate a number of contexts, in order to identify opportunities to develop a new product. </a:t>
            </a:r>
            <a:endParaRPr lang="en-US" sz="2200" dirty="0" smtClean="0"/>
          </a:p>
          <a:p>
            <a:r>
              <a:rPr lang="en-US" sz="2200" dirty="0" smtClean="0"/>
              <a:t>Students </a:t>
            </a:r>
            <a:r>
              <a:rPr lang="en-US" sz="2200" dirty="0"/>
              <a:t>are able choose the contexts which best suit </a:t>
            </a:r>
            <a:r>
              <a:rPr lang="en-US" sz="2200" dirty="0" smtClean="0"/>
              <a:t>their</a:t>
            </a:r>
            <a:r>
              <a:rPr lang="en-US" sz="2200" dirty="0" smtClean="0"/>
              <a:t> </a:t>
            </a:r>
            <a:r>
              <a:rPr lang="en-US" sz="2200" dirty="0"/>
              <a:t>personal </a:t>
            </a:r>
            <a:r>
              <a:rPr lang="en-US" sz="2200" dirty="0" smtClean="0"/>
              <a:t>area, or areas, </a:t>
            </a:r>
            <a:r>
              <a:rPr lang="en-US" sz="2200" dirty="0"/>
              <a:t>of </a:t>
            </a:r>
            <a:r>
              <a:rPr lang="en-US" sz="2200" dirty="0" smtClean="0"/>
              <a:t>interest </a:t>
            </a:r>
            <a:r>
              <a:rPr lang="en-US" sz="2200" dirty="0"/>
              <a:t>within the subject; whether that may be Graphics, Resistant Materials, Electronics or Textiles....or a combination of all four! </a:t>
            </a:r>
          </a:p>
          <a:p>
            <a:endParaRPr lang="en-US" sz="2200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500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Assessment: AS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63487"/>
            <a:ext cx="10178322" cy="3593591"/>
          </a:xfrm>
        </p:spPr>
        <p:txBody>
          <a:bodyPr>
            <a:noAutofit/>
          </a:bodyPr>
          <a:lstStyle/>
          <a:p>
            <a:r>
              <a:rPr lang="en-US" u="sng" dirty="0" smtClean="0"/>
              <a:t>Unit </a:t>
            </a:r>
            <a:r>
              <a:rPr lang="en-US" u="sng" dirty="0"/>
              <a:t>1: Written paper </a:t>
            </a:r>
            <a:r>
              <a:rPr lang="en-US" u="sng" dirty="0" smtClean="0"/>
              <a:t>2 </a:t>
            </a:r>
            <a:r>
              <a:rPr lang="en-US" u="sng" dirty="0"/>
              <a:t>hours </a:t>
            </a:r>
            <a:r>
              <a:rPr lang="en-US" u="sng" dirty="0" smtClean="0"/>
              <a:t>– 50% of  AS Level</a:t>
            </a:r>
            <a:endParaRPr lang="en-US" u="sng" dirty="0" smtClean="0"/>
          </a:p>
          <a:p>
            <a:r>
              <a:rPr lang="en-US" dirty="0" smtClean="0"/>
              <a:t>The </a:t>
            </a:r>
            <a:r>
              <a:rPr lang="en-US" dirty="0"/>
              <a:t>examination includes a mix of structured and extended writing questions assessing </a:t>
            </a:r>
            <a:r>
              <a:rPr lang="en-US" dirty="0" smtClean="0"/>
              <a:t>students’ knowledge </a:t>
            </a:r>
            <a:r>
              <a:rPr lang="en-US" dirty="0"/>
              <a:t>and understanding </a:t>
            </a:r>
            <a:r>
              <a:rPr lang="en-US" dirty="0" smtClean="0"/>
              <a:t>of technical principles, designing </a:t>
            </a:r>
            <a:r>
              <a:rPr lang="en-US" dirty="0"/>
              <a:t>and making </a:t>
            </a:r>
            <a:r>
              <a:rPr lang="en-US" dirty="0" smtClean="0"/>
              <a:t>principles, </a:t>
            </a:r>
            <a:r>
              <a:rPr lang="en-US" dirty="0"/>
              <a:t>along with </a:t>
            </a:r>
            <a:r>
              <a:rPr lang="en-US" dirty="0" smtClean="0"/>
              <a:t>their </a:t>
            </a:r>
            <a:r>
              <a:rPr lang="en-US" dirty="0"/>
              <a:t>ability </a:t>
            </a:r>
            <a:r>
              <a:rPr lang="en-US" dirty="0" smtClean="0"/>
              <a:t>to </a:t>
            </a:r>
            <a:r>
              <a:rPr lang="en-US" dirty="0" err="1" smtClean="0"/>
              <a:t>analyse</a:t>
            </a:r>
            <a:r>
              <a:rPr lang="en-US" dirty="0" smtClean="0"/>
              <a:t> </a:t>
            </a:r>
            <a:r>
              <a:rPr lang="en-US" dirty="0"/>
              <a:t>and evaluate design decisions and wider issues in design and technology. </a:t>
            </a:r>
            <a:endParaRPr lang="en-US" dirty="0" smtClean="0"/>
          </a:p>
          <a:p>
            <a:r>
              <a:rPr lang="en-US" u="sng" dirty="0" smtClean="0"/>
              <a:t>Unit </a:t>
            </a:r>
            <a:r>
              <a:rPr lang="en-US" u="sng" dirty="0"/>
              <a:t>2: </a:t>
            </a:r>
            <a:r>
              <a:rPr lang="en-US" u="sng" dirty="0" smtClean="0"/>
              <a:t>Non-exam </a:t>
            </a:r>
            <a:r>
              <a:rPr lang="en-US" u="sng" dirty="0"/>
              <a:t>assessment: approximately 40 hours </a:t>
            </a:r>
            <a:r>
              <a:rPr lang="en-US" u="sng" dirty="0" smtClean="0"/>
              <a:t>50</a:t>
            </a:r>
            <a:r>
              <a:rPr lang="en-US" u="sng" dirty="0"/>
              <a:t>% </a:t>
            </a:r>
            <a:r>
              <a:rPr lang="en-US" u="sng" dirty="0" smtClean="0"/>
              <a:t>of AS Level</a:t>
            </a:r>
            <a:endParaRPr lang="en-US" u="sng" dirty="0" smtClean="0"/>
          </a:p>
          <a:p>
            <a:r>
              <a:rPr lang="en-US" dirty="0" smtClean="0"/>
              <a:t>A </a:t>
            </a:r>
            <a:r>
              <a:rPr lang="en-US" dirty="0"/>
              <a:t>design and make task, based on a brief </a:t>
            </a:r>
            <a:r>
              <a:rPr lang="en-US" dirty="0" smtClean="0"/>
              <a:t>developed by the students, </a:t>
            </a:r>
            <a:r>
              <a:rPr lang="en-US" dirty="0"/>
              <a:t>assessing </a:t>
            </a:r>
            <a:r>
              <a:rPr lang="en-US" dirty="0" smtClean="0"/>
              <a:t>thei</a:t>
            </a:r>
            <a:r>
              <a:rPr lang="en-US" dirty="0" smtClean="0"/>
              <a:t>r </a:t>
            </a:r>
            <a:r>
              <a:rPr lang="en-US" dirty="0" smtClean="0"/>
              <a:t>ability </a:t>
            </a:r>
            <a:r>
              <a:rPr lang="en-US" dirty="0"/>
              <a:t>to: </a:t>
            </a:r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dentify</a:t>
            </a:r>
            <a:r>
              <a:rPr lang="en-US" sz="2000" dirty="0"/>
              <a:t>, investigate and outline design </a:t>
            </a:r>
            <a:r>
              <a:rPr lang="en-US" sz="2000" dirty="0" smtClean="0"/>
              <a:t>possibilities. </a:t>
            </a:r>
            <a:endParaRPr lang="en-US" sz="2000" dirty="0"/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esign </a:t>
            </a:r>
            <a:r>
              <a:rPr lang="en-US" sz="2000" dirty="0"/>
              <a:t>and make </a:t>
            </a:r>
            <a:r>
              <a:rPr lang="en-US" sz="2000" dirty="0" smtClean="0"/>
              <a:t>prototypes. </a:t>
            </a:r>
            <a:endParaRPr lang="en-US" sz="2000" dirty="0"/>
          </a:p>
          <a:p>
            <a:pPr lvl="1"/>
            <a:r>
              <a:rPr lang="en-US" sz="2000" dirty="0" err="1"/>
              <a:t>A</a:t>
            </a:r>
            <a:r>
              <a:rPr lang="en-US" sz="2000" dirty="0" err="1" smtClean="0"/>
              <a:t>nalyse</a:t>
            </a:r>
            <a:r>
              <a:rPr lang="en-US" sz="2000" dirty="0" smtClean="0"/>
              <a:t> </a:t>
            </a:r>
            <a:r>
              <a:rPr lang="en-US" sz="2000" dirty="0"/>
              <a:t>and evaluate design decisions and wider issues in design and technology. </a:t>
            </a:r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138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Assessment: A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632858"/>
            <a:ext cx="10178322" cy="3593591"/>
          </a:xfrm>
        </p:spPr>
        <p:txBody>
          <a:bodyPr>
            <a:noAutofit/>
          </a:bodyPr>
          <a:lstStyle/>
          <a:p>
            <a:r>
              <a:rPr lang="en-US" u="sng" dirty="0" smtClean="0"/>
              <a:t>Unit </a:t>
            </a:r>
            <a:r>
              <a:rPr lang="en-US" u="sng" dirty="0"/>
              <a:t>3: Written paper 2 Written examination: </a:t>
            </a:r>
            <a:r>
              <a:rPr lang="en-US" u="sng" dirty="0" smtClean="0"/>
              <a:t> 50% of A Level</a:t>
            </a:r>
          </a:p>
          <a:p>
            <a:r>
              <a:rPr lang="en-US" dirty="0"/>
              <a:t>The examination includes a mix of structured and extended writing questions assessing students’ knowledge and understanding of technical principles, designing and making principles, along with their ability to </a:t>
            </a:r>
            <a:r>
              <a:rPr lang="en-US" dirty="0" err="1"/>
              <a:t>analyse</a:t>
            </a:r>
            <a:r>
              <a:rPr lang="en-US" dirty="0"/>
              <a:t> and evaluate design decisions and wider issues in design and technology. </a:t>
            </a:r>
          </a:p>
          <a:p>
            <a:r>
              <a:rPr lang="en-US" u="sng" dirty="0" smtClean="0"/>
              <a:t>Unit </a:t>
            </a:r>
            <a:r>
              <a:rPr lang="en-US" u="sng" dirty="0"/>
              <a:t>4: </a:t>
            </a:r>
            <a:r>
              <a:rPr lang="en-US" u="sng" dirty="0" smtClean="0"/>
              <a:t>Non-exam </a:t>
            </a:r>
            <a:r>
              <a:rPr lang="en-US" u="sng" dirty="0"/>
              <a:t>assessment: </a:t>
            </a:r>
            <a:r>
              <a:rPr lang="en-US" u="sng" dirty="0"/>
              <a:t>a</a:t>
            </a:r>
            <a:r>
              <a:rPr lang="en-US" u="sng" dirty="0" smtClean="0"/>
              <a:t>pproximately 60 </a:t>
            </a:r>
            <a:r>
              <a:rPr lang="en-US" u="sng" dirty="0"/>
              <a:t>hours </a:t>
            </a:r>
            <a:r>
              <a:rPr lang="en-US" u="sng" dirty="0" smtClean="0"/>
              <a:t>50% of A Level</a:t>
            </a:r>
          </a:p>
          <a:p>
            <a:r>
              <a:rPr lang="en-US" dirty="0" smtClean="0"/>
              <a:t>A </a:t>
            </a:r>
            <a:r>
              <a:rPr lang="en-US" dirty="0"/>
              <a:t>sustained design and make project, based on a brief </a:t>
            </a:r>
            <a:r>
              <a:rPr lang="en-US" dirty="0" smtClean="0"/>
              <a:t>developed by the students, </a:t>
            </a:r>
            <a:r>
              <a:rPr lang="en-US" dirty="0"/>
              <a:t>assessing </a:t>
            </a:r>
            <a:r>
              <a:rPr lang="en-US" dirty="0" smtClean="0"/>
              <a:t>thei</a:t>
            </a:r>
            <a:r>
              <a:rPr lang="en-US" dirty="0" smtClean="0"/>
              <a:t>r </a:t>
            </a:r>
            <a:r>
              <a:rPr lang="en-US" dirty="0" smtClean="0"/>
              <a:t>ability </a:t>
            </a:r>
            <a:r>
              <a:rPr lang="en-US" dirty="0"/>
              <a:t>to: </a:t>
            </a:r>
            <a:endParaRPr lang="en-US" dirty="0" smtClean="0"/>
          </a:p>
          <a:p>
            <a:pPr lvl="1"/>
            <a:r>
              <a:rPr lang="en-US" sz="2000" dirty="0"/>
              <a:t>I</a:t>
            </a:r>
            <a:r>
              <a:rPr lang="en-US" sz="2000" dirty="0" smtClean="0"/>
              <a:t>dentify</a:t>
            </a:r>
            <a:r>
              <a:rPr lang="en-US" sz="2000" dirty="0"/>
              <a:t>, investigate and outline design </a:t>
            </a:r>
            <a:r>
              <a:rPr lang="en-US" sz="2000" dirty="0" smtClean="0"/>
              <a:t>possibilities.</a:t>
            </a:r>
            <a:endParaRPr lang="en-US" sz="2000" dirty="0" smtClean="0"/>
          </a:p>
          <a:p>
            <a:pPr lvl="1"/>
            <a:r>
              <a:rPr lang="en-US" sz="2000" dirty="0"/>
              <a:t>D</a:t>
            </a:r>
            <a:r>
              <a:rPr lang="en-US" sz="2000" dirty="0" smtClean="0"/>
              <a:t>esign </a:t>
            </a:r>
            <a:r>
              <a:rPr lang="en-US" sz="2000" dirty="0"/>
              <a:t>and make </a:t>
            </a:r>
            <a:r>
              <a:rPr lang="en-US" sz="2000" dirty="0" smtClean="0"/>
              <a:t>prototypes.</a:t>
            </a:r>
            <a:endParaRPr lang="en-US" sz="2000" dirty="0" smtClean="0"/>
          </a:p>
          <a:p>
            <a:pPr lvl="1"/>
            <a:r>
              <a:rPr lang="en-US" sz="2000" dirty="0" err="1"/>
              <a:t>A</a:t>
            </a:r>
            <a:r>
              <a:rPr lang="en-US" sz="2000" dirty="0" err="1" smtClean="0"/>
              <a:t>nalyse</a:t>
            </a:r>
            <a:r>
              <a:rPr lang="en-US" sz="2000" dirty="0" smtClean="0"/>
              <a:t> </a:t>
            </a:r>
            <a:r>
              <a:rPr lang="en-US" sz="2000" dirty="0"/>
              <a:t>and evaluate design decisions and wider issues in design and technology</a:t>
            </a:r>
            <a:r>
              <a:rPr lang="en-US" sz="2000" dirty="0" smtClean="0"/>
              <a:t>. </a:t>
            </a:r>
            <a:endParaRPr lang="en-US" sz="2000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78590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subject </a:t>
            </a:r>
            <a:r>
              <a:rPr lang="en-GB" dirty="0" smtClean="0"/>
              <a:t>combinations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704604"/>
            <a:ext cx="10178322" cy="3593591"/>
          </a:xfrm>
        </p:spPr>
        <p:txBody>
          <a:bodyPr>
            <a:noAutofit/>
          </a:bodyPr>
          <a:lstStyle/>
          <a:p>
            <a:r>
              <a:rPr lang="en-US" sz="2200" dirty="0" smtClean="0"/>
              <a:t>Product Design is a great all-round </a:t>
            </a:r>
            <a:r>
              <a:rPr lang="en-US" sz="2200" dirty="0" smtClean="0"/>
              <a:t>subject; it </a:t>
            </a:r>
            <a:r>
              <a:rPr lang="en-US" sz="2200" dirty="0" smtClean="0"/>
              <a:t>involves </a:t>
            </a:r>
            <a:r>
              <a:rPr lang="en-US" sz="2200" dirty="0"/>
              <a:t>finding realistic solutions to everyday problems. </a:t>
            </a:r>
            <a:r>
              <a:rPr lang="en-US" sz="2200" dirty="0" smtClean="0"/>
              <a:t> An </a:t>
            </a:r>
            <a:r>
              <a:rPr lang="en-US" sz="2200" dirty="0"/>
              <a:t>A Level in Product Design shows prospective employers or further/higher education tutors that you have the ability to be a problem-solver</a:t>
            </a:r>
            <a:r>
              <a:rPr lang="en-US" sz="2200" dirty="0" smtClean="0"/>
              <a:t>.</a:t>
            </a:r>
            <a:endParaRPr lang="en-US" sz="2200" dirty="0" smtClean="0"/>
          </a:p>
          <a:p>
            <a:r>
              <a:rPr lang="en-US" sz="2200" dirty="0" smtClean="0"/>
              <a:t>For </a:t>
            </a:r>
            <a:r>
              <a:rPr lang="en-US" sz="2200" dirty="0" smtClean="0"/>
              <a:t>those of you opting for a traditional, academic route you may choose to study Product Design alongside Mathematics, Physics and Engineering, where it can provide a welcome break from the structured classroom lessons and allow you to take a more creative approach. </a:t>
            </a:r>
          </a:p>
          <a:p>
            <a:r>
              <a:rPr lang="en-US" sz="2200" dirty="0" smtClean="0"/>
              <a:t>Product Design also compliments the more creative side of school life, working particularly well with an A Level in Art.</a:t>
            </a:r>
          </a:p>
          <a:p>
            <a:r>
              <a:rPr lang="en-US" sz="2200" dirty="0" smtClean="0"/>
              <a:t>Within Product Design we look at the commercial side of the industry, so </a:t>
            </a:r>
            <a:r>
              <a:rPr lang="en-US" sz="2200" dirty="0" smtClean="0"/>
              <a:t>   combining </a:t>
            </a:r>
            <a:r>
              <a:rPr lang="en-US" sz="2200" dirty="0" smtClean="0"/>
              <a:t>this subject with Business Studies is another great combination</a:t>
            </a:r>
            <a:r>
              <a:rPr lang="en-US" sz="2200" dirty="0" smtClean="0"/>
              <a:t>.</a:t>
            </a:r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133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1F1AB-3831-488E-8F39-11857F7BD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Career progression</a:t>
            </a:r>
            <a:endParaRPr lang="en-US" dirty="0"/>
          </a:p>
        </p:txBody>
      </p:sp>
      <p:pic>
        <p:nvPicPr>
          <p:cNvPr id="4" name="Picture 3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FEBCCBA9-1C7B-4C9F-ADEC-D5D6086A6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1607" y="5546389"/>
            <a:ext cx="866775" cy="1123950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668367"/>
              </p:ext>
            </p:extLst>
          </p:nvPr>
        </p:nvGraphicFramePr>
        <p:xfrm>
          <a:off x="2011680" y="1127576"/>
          <a:ext cx="8231880" cy="5630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Image" r:id="rId4" imgW="12202920" imgH="8342640" progId="Photoshop.Image.10">
                  <p:embed/>
                </p:oleObj>
              </mc:Choice>
              <mc:Fallback>
                <p:oleObj name="Image" r:id="rId4" imgW="12202920" imgH="8342640" progId="Photoshop.Image.1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11680" y="1127576"/>
                        <a:ext cx="8231880" cy="5630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1772" y="382385"/>
            <a:ext cx="3985170" cy="1027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/>
              <a:t>Product Design can help you pursue a career in a wide variety of fields. 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AB0B3A-F1C4-462C-96C9-AFDEB66A5124}"/>
              </a:ext>
            </a:extLst>
          </p:cNvPr>
          <p:cNvSpPr txBox="1">
            <a:spLocks/>
          </p:cNvSpPr>
          <p:nvPr/>
        </p:nvSpPr>
        <p:spPr>
          <a:xfrm>
            <a:off x="7732808" y="1370988"/>
            <a:ext cx="2530442" cy="1714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900" dirty="0" smtClean="0"/>
              <a:t>The options listed here give you a flavour of what would be available to you…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28978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391</TotalTime>
  <Words>581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 Light</vt:lpstr>
      <vt:lpstr>Gill Sans MT</vt:lpstr>
      <vt:lpstr>Impact</vt:lpstr>
      <vt:lpstr>Badge</vt:lpstr>
      <vt:lpstr>Image</vt:lpstr>
      <vt:lpstr>Product design</vt:lpstr>
      <vt:lpstr>Why study Product design?</vt:lpstr>
      <vt:lpstr>Course description</vt:lpstr>
      <vt:lpstr>Assessment: AS Level</vt:lpstr>
      <vt:lpstr>Assessment: A Level</vt:lpstr>
      <vt:lpstr>subject combinations</vt:lpstr>
      <vt:lpstr>Career progression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Palfrey</dc:creator>
  <cp:lastModifiedBy>Emma Palfrey</cp:lastModifiedBy>
  <cp:revision>37</cp:revision>
  <dcterms:created xsi:type="dcterms:W3CDTF">2020-11-02T09:57:42Z</dcterms:created>
  <dcterms:modified xsi:type="dcterms:W3CDTF">2020-11-11T11:05:05Z</dcterms:modified>
</cp:coreProperties>
</file>