
<file path=[Content_Types].xml><?xml version="1.0" encoding="utf-8"?>
<Types xmlns="http://schemas.openxmlformats.org/package/2006/content-types">
  <Default Extension="png" ContentType="image/png"/>
  <Default Extension="m4a" ContentType="audio/mp4"/>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61" r:id="rId5"/>
    <p:sldId id="262" r:id="rId6"/>
    <p:sldId id="263" r:id="rId7"/>
    <p:sldId id="264" r:id="rId8"/>
    <p:sldId id="259" r:id="rId9"/>
    <p:sldId id="260"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93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EF5E0F-45D0-4F0E-86D0-D67F134BFBD6}" v="46" dt="2020-11-02T10:00:33.94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1" autoAdjust="0"/>
    <p:restoredTop sz="94660"/>
  </p:normalViewPr>
  <p:slideViewPr>
    <p:cSldViewPr snapToGrid="0">
      <p:cViewPr varScale="1">
        <p:scale>
          <a:sx n="69" d="100"/>
          <a:sy n="69" d="100"/>
        </p:scale>
        <p:origin x="488"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 Jerman (Llanidloes High School)" userId="S::jermanj1@hwbcymru.net::11941f7a-7d33-4391-a058-b3c3b31b1fb8" providerId="AD" clId="Web-{0DEF5E0F-45D0-4F0E-86D0-D67F134BFBD6}"/>
    <pc:docChg chg="addSld modSld">
      <pc:chgData name="J Jerman (Llanidloes High School)" userId="S::jermanj1@hwbcymru.net::11941f7a-7d33-4391-a058-b3c3b31b1fb8" providerId="AD" clId="Web-{0DEF5E0F-45D0-4F0E-86D0-D67F134BFBD6}" dt="2020-11-02T10:00:33.943" v="44"/>
      <pc:docMkLst>
        <pc:docMk/>
      </pc:docMkLst>
      <pc:sldChg chg="addSp delSp modSp mod setBg">
        <pc:chgData name="J Jerman (Llanidloes High School)" userId="S::jermanj1@hwbcymru.net::11941f7a-7d33-4391-a058-b3c3b31b1fb8" providerId="AD" clId="Web-{0DEF5E0F-45D0-4F0E-86D0-D67F134BFBD6}" dt="2020-11-02T10:00:33.943" v="44"/>
        <pc:sldMkLst>
          <pc:docMk/>
          <pc:sldMk cId="109857222" sldId="256"/>
        </pc:sldMkLst>
        <pc:spChg chg="mod">
          <ac:chgData name="J Jerman (Llanidloes High School)" userId="S::jermanj1@hwbcymru.net::11941f7a-7d33-4391-a058-b3c3b31b1fb8" providerId="AD" clId="Web-{0DEF5E0F-45D0-4F0E-86D0-D67F134BFBD6}" dt="2020-11-02T09:59:40.924" v="40"/>
          <ac:spMkLst>
            <pc:docMk/>
            <pc:sldMk cId="109857222" sldId="256"/>
            <ac:spMk id="2" creationId="{00000000-0000-0000-0000-000000000000}"/>
          </ac:spMkLst>
        </pc:spChg>
        <pc:spChg chg="mod">
          <ac:chgData name="J Jerman (Llanidloes High School)" userId="S::jermanj1@hwbcymru.net::11941f7a-7d33-4391-a058-b3c3b31b1fb8" providerId="AD" clId="Web-{0DEF5E0F-45D0-4F0E-86D0-D67F134BFBD6}" dt="2020-11-02T09:59:40.924" v="40"/>
          <ac:spMkLst>
            <pc:docMk/>
            <pc:sldMk cId="109857222" sldId="256"/>
            <ac:spMk id="3" creationId="{00000000-0000-0000-0000-000000000000}"/>
          </ac:spMkLst>
        </pc:spChg>
        <pc:spChg chg="add">
          <ac:chgData name="J Jerman (Llanidloes High School)" userId="S::jermanj1@hwbcymru.net::11941f7a-7d33-4391-a058-b3c3b31b1fb8" providerId="AD" clId="Web-{0DEF5E0F-45D0-4F0E-86D0-D67F134BFBD6}" dt="2020-11-02T10:00:33.943" v="44"/>
          <ac:spMkLst>
            <pc:docMk/>
            <pc:sldMk cId="109857222" sldId="256"/>
            <ac:spMk id="5" creationId="{57CF580F-A92D-4D02-8CAE-70B23F26BB8F}"/>
          </ac:spMkLst>
        </pc:spChg>
        <pc:spChg chg="add del">
          <ac:chgData name="J Jerman (Llanidloes High School)" userId="S::jermanj1@hwbcymru.net::11941f7a-7d33-4391-a058-b3c3b31b1fb8" providerId="AD" clId="Web-{0DEF5E0F-45D0-4F0E-86D0-D67F134BFBD6}" dt="2020-11-02T09:59:40.924" v="40"/>
          <ac:spMkLst>
            <pc:docMk/>
            <pc:sldMk cId="109857222" sldId="256"/>
            <ac:spMk id="9" creationId="{92EA0DEB-983C-4A94-9B9A-51E32098C2E2}"/>
          </ac:spMkLst>
        </pc:spChg>
        <pc:spChg chg="add del">
          <ac:chgData name="J Jerman (Llanidloes High School)" userId="S::jermanj1@hwbcymru.net::11941f7a-7d33-4391-a058-b3c3b31b1fb8" providerId="AD" clId="Web-{0DEF5E0F-45D0-4F0E-86D0-D67F134BFBD6}" dt="2020-11-02T09:59:40.924" v="40"/>
          <ac:spMkLst>
            <pc:docMk/>
            <pc:sldMk cId="109857222" sldId="256"/>
            <ac:spMk id="11" creationId="{9E197AD2-3004-4188-A389-E9EAC108A04B}"/>
          </ac:spMkLst>
        </pc:spChg>
        <pc:spChg chg="add del">
          <ac:chgData name="J Jerman (Llanidloes High School)" userId="S::jermanj1@hwbcymru.net::11941f7a-7d33-4391-a058-b3c3b31b1fb8" providerId="AD" clId="Web-{0DEF5E0F-45D0-4F0E-86D0-D67F134BFBD6}" dt="2020-11-02T09:59:40.924" v="40"/>
          <ac:spMkLst>
            <pc:docMk/>
            <pc:sldMk cId="109857222" sldId="256"/>
            <ac:spMk id="13" creationId="{A82D0C51-DE81-4DC1-8D2D-1A3EE14E678E}"/>
          </ac:spMkLst>
        </pc:spChg>
        <pc:picChg chg="add mod">
          <ac:chgData name="J Jerman (Llanidloes High School)" userId="S::jermanj1@hwbcymru.net::11941f7a-7d33-4391-a058-b3c3b31b1fb8" providerId="AD" clId="Web-{0DEF5E0F-45D0-4F0E-86D0-D67F134BFBD6}" dt="2020-11-02T09:59:47.300" v="41" actId="1076"/>
          <ac:picMkLst>
            <pc:docMk/>
            <pc:sldMk cId="109857222" sldId="256"/>
            <ac:picMk id="4" creationId="{B57BE98B-F009-431A-BA43-58FC25889F11}"/>
          </ac:picMkLst>
        </pc:picChg>
      </pc:sldChg>
      <pc:sldChg chg="addSp modSp new">
        <pc:chgData name="J Jerman (Llanidloes High School)" userId="S::jermanj1@hwbcymru.net::11941f7a-7d33-4391-a058-b3c3b31b1fb8" providerId="AD" clId="Web-{0DEF5E0F-45D0-4F0E-86D0-D67F134BFBD6}" dt="2020-11-02T09:59:55.222" v="43" actId="1076"/>
        <pc:sldMkLst>
          <pc:docMk/>
          <pc:sldMk cId="3734439119" sldId="257"/>
        </pc:sldMkLst>
        <pc:picChg chg="add mod">
          <ac:chgData name="J Jerman (Llanidloes High School)" userId="S::jermanj1@hwbcymru.net::11941f7a-7d33-4391-a058-b3c3b31b1fb8" providerId="AD" clId="Web-{0DEF5E0F-45D0-4F0E-86D0-D67F134BFBD6}" dt="2020-11-02T09:59:55.222" v="43" actId="1076"/>
          <ac:picMkLst>
            <pc:docMk/>
            <pc:sldMk cId="3734439119" sldId="257"/>
            <ac:picMk id="5" creationId="{FEBCCBA9-1C7B-4C9F-ADEC-D5D6086A607D}"/>
          </ac:picMkLst>
        </pc:picChg>
      </pc:sldChg>
      <pc:sldChg chg="new">
        <pc:chgData name="J Jerman (Llanidloes High School)" userId="S::jermanj1@hwbcymru.net::11941f7a-7d33-4391-a058-b3c3b31b1fb8" providerId="AD" clId="Web-{0DEF5E0F-45D0-4F0E-86D0-D67F134BFBD6}" dt="2020-11-02T09:58:18.247" v="1"/>
        <pc:sldMkLst>
          <pc:docMk/>
          <pc:sldMk cId="3874650096" sldId="258"/>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US" smtClean="0"/>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846CE7D5-CF57-46EF-B807-FDD0502418D4}" type="datetimeFigureOut">
              <a:rPr lang="en-US" smtClean="0"/>
              <a:t>11/5/2020</a:t>
            </a:fld>
            <a:endParaRPr lang="en-US"/>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330EA680-D336-4FF7-8B7A-9848BB0A1C32}" type="slidenum">
              <a:rPr lang="en-US" smtClean="0"/>
              <a:t>‹#›</a:t>
            </a:fld>
            <a:endParaRPr lang="en-US"/>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9564502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57720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846CE7D5-CF57-46EF-B807-FDD0502418D4}" type="datetimeFigureOut">
              <a:rPr lang="en-US" smtClean="0"/>
              <a:t>11/5/2020</a:t>
            </a:fld>
            <a:endParaRPr lang="en-US"/>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330EA680-D336-4FF7-8B7A-9848BB0A1C32}" type="slidenum">
              <a:rPr lang="en-US" smtClean="0"/>
              <a:t>‹#›</a:t>
            </a:fld>
            <a:endParaRPr lang="en-US"/>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4168763845"/>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11/5/2020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83020690"/>
      </p:ext>
    </p:extLst>
  </p:cSld>
  <p:clrMapOvr>
    <a:masterClrMapping/>
  </p:clrMapOvr>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11/5/2020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570828066"/>
      </p:ext>
    </p:extLst>
  </p:cSld>
  <p:clrMapOvr>
    <a:masterClrMapping/>
  </p:clrMapOvr>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11/5/2020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8351682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11/5/2020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574271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US" smtClean="0"/>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765051" y="6375679"/>
            <a:ext cx="1233355" cy="348462"/>
          </a:xfrm>
        </p:spPr>
        <p:txBody>
          <a:bodyPr/>
          <a:lstStyle/>
          <a:p>
            <a:fld id="{846CE7D5-CF57-46EF-B807-FDD0502418D4}" type="datetimeFigureOut">
              <a:rPr lang="en-US" smtClean="0"/>
              <a:t>11/5/2020</a:t>
            </a:fld>
            <a:endParaRPr lang="en-US"/>
          </a:p>
        </p:txBody>
      </p:sp>
      <p:sp>
        <p:nvSpPr>
          <p:cNvPr id="6" name="Footer Placeholder 5"/>
          <p:cNvSpPr>
            <a:spLocks noGrp="1"/>
          </p:cNvSpPr>
          <p:nvPr>
            <p:ph type="ftr" sz="quarter" idx="11"/>
          </p:nvPr>
        </p:nvSpPr>
        <p:spPr>
          <a:xfrm>
            <a:off x="2103620" y="6375679"/>
            <a:ext cx="3482179" cy="345796"/>
          </a:xfrm>
        </p:spPr>
        <p:txBody>
          <a:bodyPr/>
          <a:lstStyle/>
          <a:p>
            <a:endParaRPr lang="en-US"/>
          </a:p>
        </p:txBody>
      </p:sp>
      <p:sp>
        <p:nvSpPr>
          <p:cNvPr id="7" name="Slide Number Placeholder 6"/>
          <p:cNvSpPr>
            <a:spLocks noGrp="1"/>
          </p:cNvSpPr>
          <p:nvPr>
            <p:ph type="sldNum" sz="quarter" idx="12"/>
          </p:nvPr>
        </p:nvSpPr>
        <p:spPr>
          <a:xfrm>
            <a:off x="5691014" y="6375679"/>
            <a:ext cx="1232456" cy="345796"/>
          </a:xfrm>
        </p:spPr>
        <p:txBody>
          <a:bodyPr/>
          <a:lstStyle/>
          <a:p>
            <a:fld id="{330EA680-D336-4FF7-8B7A-9848BB0A1C32}" type="slidenum">
              <a:rPr lang="en-US" smtClean="0"/>
              <a:t>‹#›</a:t>
            </a:fld>
            <a:endParaRPr lang="en-US"/>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678928934"/>
      </p:ext>
    </p:extLst>
  </p:cSld>
  <p:clrMapOvr>
    <a:masterClrMapping/>
  </p:clrMapOvr>
  <p:extLst mod="1">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765950" y="6375679"/>
            <a:ext cx="1232456" cy="348462"/>
          </a:xfrm>
        </p:spPr>
        <p:txBody>
          <a:bodyPr/>
          <a:lstStyle/>
          <a:p>
            <a:fld id="{846CE7D5-CF57-46EF-B807-FDD0502418D4}" type="datetimeFigureOut">
              <a:rPr lang="en-US" smtClean="0"/>
              <a:t>11/5/2020</a:t>
            </a:fld>
            <a:endParaRPr lang="en-US"/>
          </a:p>
        </p:txBody>
      </p:sp>
      <p:sp>
        <p:nvSpPr>
          <p:cNvPr id="6" name="Footer Placeholder 5"/>
          <p:cNvSpPr>
            <a:spLocks noGrp="1"/>
          </p:cNvSpPr>
          <p:nvPr>
            <p:ph type="ftr" sz="quarter" idx="11"/>
          </p:nvPr>
        </p:nvSpPr>
        <p:spPr>
          <a:xfrm>
            <a:off x="2103621" y="6375679"/>
            <a:ext cx="3482178" cy="345796"/>
          </a:xfrm>
        </p:spPr>
        <p:txBody>
          <a:bodyPr/>
          <a:lstStyle/>
          <a:p>
            <a:endParaRPr lang="en-US"/>
          </a:p>
        </p:txBody>
      </p:sp>
      <p:sp>
        <p:nvSpPr>
          <p:cNvPr id="7" name="Slide Number Placeholder 6"/>
          <p:cNvSpPr>
            <a:spLocks noGrp="1"/>
          </p:cNvSpPr>
          <p:nvPr>
            <p:ph type="sldNum" sz="quarter" idx="12"/>
          </p:nvPr>
        </p:nvSpPr>
        <p:spPr>
          <a:xfrm>
            <a:off x="5687568" y="6375679"/>
            <a:ext cx="1234440" cy="345796"/>
          </a:xfr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1388522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600119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0575872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846CE7D5-CF57-46EF-B807-FDD0502418D4}" type="datetimeFigureOut">
              <a:rPr lang="en-US" smtClean="0"/>
              <a:t>11/5/2020</a:t>
            </a:fld>
            <a:endParaRPr lang="en-US"/>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330EA680-D336-4FF7-8B7A-9848BB0A1C32}" type="slidenum">
              <a:rPr lang="en-US" smtClean="0"/>
              <a:t>‹#›</a:t>
            </a:fld>
            <a:endParaRPr lang="en-US"/>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09372081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2.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2.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xml"/><Relationship Id="rId7" Type="http://schemas.openxmlformats.org/officeDocument/2006/relationships/image" Target="../media/image15.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2.pn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cs typeface="Calibri Light"/>
              </a:rPr>
              <a:t>A Level History</a:t>
            </a:r>
            <a:endParaRPr lang="en-US" dirty="0"/>
          </a:p>
        </p:txBody>
      </p:sp>
      <p:sp>
        <p:nvSpPr>
          <p:cNvPr id="3" name="Subtitle 2"/>
          <p:cNvSpPr>
            <a:spLocks noGrp="1"/>
          </p:cNvSpPr>
          <p:nvPr>
            <p:ph type="subTitle" idx="1"/>
          </p:nvPr>
        </p:nvSpPr>
        <p:spPr>
          <a:xfrm>
            <a:off x="2215044" y="4123072"/>
            <a:ext cx="8045373" cy="742279"/>
          </a:xfrm>
        </p:spPr>
        <p:txBody>
          <a:bodyPr vert="horz" lIns="91440" tIns="45720" rIns="91440" bIns="45720" rtlCol="0" anchor="t">
            <a:normAutofit/>
          </a:bodyPr>
          <a:lstStyle/>
          <a:p>
            <a:r>
              <a:rPr lang="en-US" dirty="0" err="1" smtClean="0">
                <a:cs typeface="Calibri"/>
              </a:rPr>
              <a:t>Mr</a:t>
            </a:r>
            <a:r>
              <a:rPr lang="en-US" dirty="0" smtClean="0">
                <a:cs typeface="Calibri"/>
              </a:rPr>
              <a:t> J Jones and </a:t>
            </a:r>
            <a:r>
              <a:rPr lang="en-US" dirty="0" err="1" smtClean="0">
                <a:cs typeface="Calibri"/>
              </a:rPr>
              <a:t>Mr</a:t>
            </a:r>
            <a:r>
              <a:rPr lang="en-US" dirty="0" smtClean="0">
                <a:cs typeface="Calibri"/>
              </a:rPr>
              <a:t> A Morel</a:t>
            </a:r>
            <a:endParaRPr lang="en-US" dirty="0"/>
          </a:p>
        </p:txBody>
      </p:sp>
      <p:pic>
        <p:nvPicPr>
          <p:cNvPr id="4" name="Picture 4" descr="A picture containing drawing, food&#10;&#10;Description automatically generated">
            <a:extLst>
              <a:ext uri="{FF2B5EF4-FFF2-40B4-BE49-F238E27FC236}">
                <a16:creationId xmlns:a16="http://schemas.microsoft.com/office/drawing/2014/main" id="{B57BE98B-F009-431A-BA43-58FC25889F11}"/>
              </a:ext>
            </a:extLst>
          </p:cNvPr>
          <p:cNvPicPr>
            <a:picLocks noChangeAspect="1"/>
          </p:cNvPicPr>
          <p:nvPr/>
        </p:nvPicPr>
        <p:blipFill>
          <a:blip r:embed="rId4"/>
          <a:stretch>
            <a:fillRect/>
          </a:stretch>
        </p:blipFill>
        <p:spPr>
          <a:xfrm>
            <a:off x="758575" y="5341640"/>
            <a:ext cx="639919" cy="829785"/>
          </a:xfrm>
          <a:prstGeom prst="rect">
            <a:avLst/>
          </a:prstGeom>
        </p:spPr>
      </p:pic>
      <p:sp>
        <p:nvSpPr>
          <p:cNvPr id="5" name="TextBox 4">
            <a:extLst>
              <a:ext uri="{FF2B5EF4-FFF2-40B4-BE49-F238E27FC236}">
                <a16:creationId xmlns:a16="http://schemas.microsoft.com/office/drawing/2014/main" id="{57CF580F-A92D-4D02-8CAE-70B23F26BB8F}"/>
              </a:ext>
            </a:extLst>
          </p:cNvPr>
          <p:cNvSpPr txBox="1"/>
          <p:nvPr/>
        </p:nvSpPr>
        <p:spPr>
          <a:xfrm>
            <a:off x="1398494" y="5294867"/>
            <a:ext cx="27432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dirty="0" err="1" smtClean="0"/>
              <a:t>Ysgol</a:t>
            </a:r>
            <a:r>
              <a:rPr lang="en-US" dirty="0" smtClean="0"/>
              <a:t> </a:t>
            </a:r>
            <a:r>
              <a:rPr lang="en-US" dirty="0" err="1" smtClean="0"/>
              <a:t>Uwchradd</a:t>
            </a:r>
            <a:r>
              <a:rPr lang="en-US" dirty="0" smtClean="0"/>
              <a:t> </a:t>
            </a:r>
          </a:p>
          <a:p>
            <a:pPr algn="l"/>
            <a:r>
              <a:rPr lang="en-GB" dirty="0" smtClean="0"/>
              <a:t>Llanidloes</a:t>
            </a:r>
          </a:p>
          <a:p>
            <a:pPr algn="l"/>
            <a:r>
              <a:rPr lang="en-GB" dirty="0" smtClean="0"/>
              <a:t>High School</a:t>
            </a:r>
            <a:endParaRPr lang="en-US" dirty="0"/>
          </a:p>
        </p:txBody>
      </p:sp>
      <p:sp>
        <p:nvSpPr>
          <p:cNvPr id="7" name="TextBox 6"/>
          <p:cNvSpPr txBox="1"/>
          <p:nvPr/>
        </p:nvSpPr>
        <p:spPr>
          <a:xfrm>
            <a:off x="2442754" y="981635"/>
            <a:ext cx="7406640" cy="646331"/>
          </a:xfrm>
          <a:prstGeom prst="rect">
            <a:avLst/>
          </a:prstGeom>
          <a:noFill/>
        </p:spPr>
        <p:txBody>
          <a:bodyPr wrap="square" rtlCol="0">
            <a:spAutoFit/>
          </a:bodyPr>
          <a:lstStyle/>
          <a:p>
            <a:pPr algn="ctr"/>
            <a:r>
              <a:rPr lang="en-GB" sz="3600" dirty="0" smtClean="0"/>
              <a:t>Sixth Form Virtual Open Evening</a:t>
            </a:r>
            <a:endParaRPr lang="en-US" sz="3600" dirty="0"/>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109857222"/>
      </p:ext>
    </p:extLst>
  </p:cSld>
  <p:clrMapOvr>
    <a:masterClrMapping/>
  </p:clrMapOvr>
  <p:transition spd="med" advTm="9161">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505A3-80AE-480F-8326-569A76930019}"/>
              </a:ext>
            </a:extLst>
          </p:cNvPr>
          <p:cNvSpPr>
            <a:spLocks noGrp="1"/>
          </p:cNvSpPr>
          <p:nvPr>
            <p:ph type="title"/>
          </p:nvPr>
        </p:nvSpPr>
        <p:spPr/>
        <p:txBody>
          <a:bodyPr/>
          <a:lstStyle/>
          <a:p>
            <a:r>
              <a:rPr lang="en-GB" dirty="0" smtClean="0"/>
              <a:t>Why study History?</a:t>
            </a:r>
            <a:endParaRPr lang="en-US" dirty="0"/>
          </a:p>
        </p:txBody>
      </p:sp>
      <p:sp>
        <p:nvSpPr>
          <p:cNvPr id="3" name="Content Placeholder 2">
            <a:extLst>
              <a:ext uri="{FF2B5EF4-FFF2-40B4-BE49-F238E27FC236}">
                <a16:creationId xmlns:a16="http://schemas.microsoft.com/office/drawing/2014/main" id="{29B3BA2B-4548-46A3-9757-49B88C55F227}"/>
              </a:ext>
            </a:extLst>
          </p:cNvPr>
          <p:cNvSpPr>
            <a:spLocks noGrp="1"/>
          </p:cNvSpPr>
          <p:nvPr>
            <p:ph idx="1"/>
          </p:nvPr>
        </p:nvSpPr>
        <p:spPr>
          <a:xfrm>
            <a:off x="1251678" y="1502230"/>
            <a:ext cx="10178322" cy="3593591"/>
          </a:xfrm>
        </p:spPr>
        <p:txBody>
          <a:bodyPr>
            <a:noAutofit/>
          </a:bodyPr>
          <a:lstStyle/>
          <a:p>
            <a:r>
              <a:rPr lang="en-US" sz="2400" dirty="0" smtClean="0"/>
              <a:t>History is a serious academic discipline and regarded as one of the 9 ‘Gold Standard’ subjects by Russell Group universities.</a:t>
            </a:r>
          </a:p>
          <a:p>
            <a:r>
              <a:rPr lang="en-GB" sz="2400" dirty="0"/>
              <a:t>History is one of the Russell Group universities’ ‘facilitating’ subjects — so called because choosing </a:t>
            </a:r>
            <a:r>
              <a:rPr lang="en-GB" sz="2400" dirty="0" smtClean="0"/>
              <a:t>it </a:t>
            </a:r>
            <a:r>
              <a:rPr lang="en-GB" sz="2400" dirty="0"/>
              <a:t>at A-level allows a wide range of options for degree </a:t>
            </a:r>
            <a:r>
              <a:rPr lang="en-GB" sz="2400" dirty="0" smtClean="0"/>
              <a:t>study.</a:t>
            </a:r>
          </a:p>
          <a:p>
            <a:r>
              <a:rPr lang="en-GB" sz="2400" dirty="0"/>
              <a:t>This intellectually rigorous course is an excellent way for students to develop highly sought after and transferable skills. </a:t>
            </a:r>
            <a:endParaRPr lang="en-GB" sz="2400" dirty="0" smtClean="0"/>
          </a:p>
          <a:p>
            <a:r>
              <a:rPr lang="en-GB" sz="2400" dirty="0" smtClean="0"/>
              <a:t>These </a:t>
            </a:r>
            <a:r>
              <a:rPr lang="en-GB" sz="2400" dirty="0"/>
              <a:t>include being able to effectively communicate complex ideas, the ability to research, analyse and evaluate information, both orally and in writing, and the capacity to make substantiated judgements, all whilst developing independent work skills.</a:t>
            </a:r>
            <a:endParaRPr lang="en-US" sz="2400" dirty="0"/>
          </a:p>
        </p:txBody>
      </p:sp>
      <p:pic>
        <p:nvPicPr>
          <p:cNvPr id="5" name="Picture 4" descr="A picture containing drawing, food&#10;&#10;Description automatically generated">
            <a:extLst>
              <a:ext uri="{FF2B5EF4-FFF2-40B4-BE49-F238E27FC236}">
                <a16:creationId xmlns:a16="http://schemas.microsoft.com/office/drawing/2014/main" id="{FEBCCBA9-1C7B-4C9F-ADEC-D5D6086A607D}"/>
              </a:ext>
            </a:extLst>
          </p:cNvPr>
          <p:cNvPicPr>
            <a:picLocks noChangeAspect="1"/>
          </p:cNvPicPr>
          <p:nvPr/>
        </p:nvPicPr>
        <p:blipFill>
          <a:blip r:embed="rId4"/>
          <a:stretch>
            <a:fillRect/>
          </a:stretch>
        </p:blipFill>
        <p:spPr>
          <a:xfrm>
            <a:off x="10851607" y="5546389"/>
            <a:ext cx="866775" cy="1123950"/>
          </a:xfrm>
          <a:prstGeom prst="rect">
            <a:avLst/>
          </a:prstGeom>
        </p:spPr>
      </p:pic>
      <p:sp>
        <p:nvSpPr>
          <p:cNvPr id="4" name="Rectangle 3"/>
          <p:cNvSpPr/>
          <p:nvPr/>
        </p:nvSpPr>
        <p:spPr>
          <a:xfrm>
            <a:off x="2442754" y="6301007"/>
            <a:ext cx="6844937" cy="369332"/>
          </a:xfrm>
          <a:prstGeom prst="rect">
            <a:avLst/>
          </a:prstGeom>
        </p:spPr>
        <p:txBody>
          <a:bodyPr wrap="square">
            <a:spAutoFit/>
          </a:bodyPr>
          <a:lstStyle/>
          <a:p>
            <a:r>
              <a:rPr lang="en-US" dirty="0"/>
              <a:t>https://www.youtube.com/watch?v=Y01i9ehkA6g&amp;feature=youtu.be</a:t>
            </a:r>
          </a:p>
        </p:txBody>
      </p:sp>
      <p:sp>
        <p:nvSpPr>
          <p:cNvPr id="12" name="TextBox 11"/>
          <p:cNvSpPr txBox="1"/>
          <p:nvPr/>
        </p:nvSpPr>
        <p:spPr>
          <a:xfrm>
            <a:off x="8239432" y="382385"/>
            <a:ext cx="3190568" cy="830997"/>
          </a:xfrm>
          <a:prstGeom prst="rect">
            <a:avLst/>
          </a:prstGeom>
          <a:noFill/>
        </p:spPr>
        <p:txBody>
          <a:bodyPr wrap="square" rtlCol="0">
            <a:spAutoFit/>
          </a:bodyPr>
          <a:lstStyle/>
          <a:p>
            <a:r>
              <a:rPr lang="en-GB" sz="2400" dirty="0" smtClean="0">
                <a:latin typeface="Bahnschrift Condensed" panose="020B0502040204020203" pitchFamily="34" charset="0"/>
              </a:rPr>
              <a:t>55% of students got an A* or and A in 2019!!</a:t>
            </a:r>
            <a:endParaRPr lang="en-GB" sz="2400" dirty="0">
              <a:latin typeface="Bahnschrift Condensed" panose="020B0502040204020203" pitchFamily="34" charset="0"/>
            </a:endParaRPr>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3734439119"/>
      </p:ext>
    </p:extLst>
  </p:cSld>
  <p:clrMapOvr>
    <a:masterClrMapping/>
  </p:clrMapOvr>
  <p:transition spd="med" advTm="34593">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1F1AB-3831-488E-8F39-11857F7BD882}"/>
              </a:ext>
            </a:extLst>
          </p:cNvPr>
          <p:cNvSpPr>
            <a:spLocks noGrp="1"/>
          </p:cNvSpPr>
          <p:nvPr>
            <p:ph type="title"/>
          </p:nvPr>
        </p:nvSpPr>
        <p:spPr>
          <a:xfrm>
            <a:off x="1251678" y="679269"/>
            <a:ext cx="10178322" cy="1195248"/>
          </a:xfrm>
        </p:spPr>
        <p:txBody>
          <a:bodyPr/>
          <a:lstStyle/>
          <a:p>
            <a:r>
              <a:rPr lang="en-GB" dirty="0" smtClean="0"/>
              <a:t>Course description</a:t>
            </a:r>
            <a:endParaRPr lang="en-US" dirty="0"/>
          </a:p>
        </p:txBody>
      </p:sp>
      <p:sp>
        <p:nvSpPr>
          <p:cNvPr id="3" name="Content Placeholder 2">
            <a:extLst>
              <a:ext uri="{FF2B5EF4-FFF2-40B4-BE49-F238E27FC236}">
                <a16:creationId xmlns:a16="http://schemas.microsoft.com/office/drawing/2014/main" id="{30AB0B3A-F1C4-462C-96C9-AFDEB66A5124}"/>
              </a:ext>
            </a:extLst>
          </p:cNvPr>
          <p:cNvSpPr>
            <a:spLocks noGrp="1"/>
          </p:cNvSpPr>
          <p:nvPr>
            <p:ph idx="1"/>
          </p:nvPr>
        </p:nvSpPr>
        <p:spPr>
          <a:xfrm>
            <a:off x="1106672" y="1482583"/>
            <a:ext cx="10178322" cy="4455741"/>
          </a:xfrm>
        </p:spPr>
        <p:txBody>
          <a:bodyPr>
            <a:noAutofit/>
          </a:bodyPr>
          <a:lstStyle/>
          <a:p>
            <a:pPr marL="0" indent="0">
              <a:buNone/>
            </a:pPr>
            <a:r>
              <a:rPr lang="en-GB" sz="3200" dirty="0" smtClean="0"/>
              <a:t>Those </a:t>
            </a:r>
            <a:r>
              <a:rPr lang="en-GB" sz="3200" dirty="0"/>
              <a:t>who pursue the course will develop specific skills. </a:t>
            </a:r>
            <a:r>
              <a:rPr lang="en-GB" sz="3200" dirty="0" smtClean="0"/>
              <a:t>Besides increasing </a:t>
            </a:r>
            <a:r>
              <a:rPr lang="en-GB" sz="3200" dirty="0"/>
              <a:t>their understanding of the </a:t>
            </a:r>
            <a:r>
              <a:rPr lang="en-GB" sz="3200" dirty="0" smtClean="0"/>
              <a:t>Early Modern and Modern </a:t>
            </a:r>
            <a:r>
              <a:rPr lang="en-GB" sz="3200" dirty="0"/>
              <a:t>World, they will learn </a:t>
            </a:r>
            <a:r>
              <a:rPr lang="en-GB" sz="3200" dirty="0" smtClean="0"/>
              <a:t>to argue </a:t>
            </a:r>
            <a:r>
              <a:rPr lang="en-GB" sz="3200" dirty="0"/>
              <a:t>cogently, communicate effectively, develop the ability </a:t>
            </a:r>
            <a:r>
              <a:rPr lang="en-GB" sz="3200" dirty="0" smtClean="0"/>
              <a:t>to analyse </a:t>
            </a:r>
            <a:r>
              <a:rPr lang="en-GB" sz="3200" dirty="0"/>
              <a:t>and synthesise both ideas and information and to reach </a:t>
            </a:r>
            <a:r>
              <a:rPr lang="en-GB" sz="3200" dirty="0" smtClean="0"/>
              <a:t>logical conclusions</a:t>
            </a:r>
            <a:r>
              <a:rPr lang="en-GB" sz="3200" dirty="0"/>
              <a:t>. It is not a course requirement that students should </a:t>
            </a:r>
            <a:r>
              <a:rPr lang="en-GB" sz="3200" dirty="0" smtClean="0"/>
              <a:t>have undertaken </a:t>
            </a:r>
            <a:r>
              <a:rPr lang="en-GB" sz="3200" dirty="0"/>
              <a:t>History at GCSE. In fact, in recent years, we have had </a:t>
            </a:r>
            <a:r>
              <a:rPr lang="en-GB" sz="3200" dirty="0" smtClean="0"/>
              <a:t>a number </a:t>
            </a:r>
            <a:r>
              <a:rPr lang="en-GB" sz="3200" dirty="0"/>
              <a:t>of students achieve very well at A Level history, despite </a:t>
            </a:r>
            <a:r>
              <a:rPr lang="en-GB" sz="3200" dirty="0" smtClean="0"/>
              <a:t>not taking </a:t>
            </a:r>
            <a:r>
              <a:rPr lang="en-GB" sz="3200" dirty="0"/>
              <a:t>it at GCSE. </a:t>
            </a:r>
            <a:endParaRPr lang="en-US" sz="3200" dirty="0"/>
          </a:p>
        </p:txBody>
      </p:sp>
      <p:pic>
        <p:nvPicPr>
          <p:cNvPr id="4" name="Picture 3" descr="A picture containing drawing, food&#10;&#10;Description automatically generated">
            <a:extLst>
              <a:ext uri="{FF2B5EF4-FFF2-40B4-BE49-F238E27FC236}">
                <a16:creationId xmlns:a16="http://schemas.microsoft.com/office/drawing/2014/main" id="{FEBCCBA9-1C7B-4C9F-ADEC-D5D6086A607D}"/>
              </a:ext>
            </a:extLst>
          </p:cNvPr>
          <p:cNvPicPr>
            <a:picLocks noChangeAspect="1"/>
          </p:cNvPicPr>
          <p:nvPr/>
        </p:nvPicPr>
        <p:blipFill>
          <a:blip r:embed="rId4"/>
          <a:stretch>
            <a:fillRect/>
          </a:stretch>
        </p:blipFill>
        <p:spPr>
          <a:xfrm>
            <a:off x="10851607" y="5546389"/>
            <a:ext cx="866775" cy="1123950"/>
          </a:xfrm>
          <a:prstGeom prst="rect">
            <a:avLst/>
          </a:prstGeom>
        </p:spPr>
      </p:pic>
      <p:sp>
        <p:nvSpPr>
          <p:cNvPr id="5" name="Rectangle 4"/>
          <p:cNvSpPr/>
          <p:nvPr/>
        </p:nvSpPr>
        <p:spPr>
          <a:xfrm>
            <a:off x="992778" y="107018"/>
            <a:ext cx="10725604" cy="461665"/>
          </a:xfrm>
          <a:prstGeom prst="rect">
            <a:avLst/>
          </a:prstGeom>
        </p:spPr>
        <p:txBody>
          <a:bodyPr wrap="square">
            <a:spAutoFit/>
          </a:bodyPr>
          <a:lstStyle/>
          <a:p>
            <a:r>
              <a:rPr lang="en-GB" sz="2400" b="1" dirty="0">
                <a:latin typeface="Bradley Hand ITC" panose="03070402050302030203" pitchFamily="66" charset="0"/>
              </a:rPr>
              <a:t>“The teaching is inspirational, and opens our minds to the mysteries of the past.”</a:t>
            </a:r>
            <a:endParaRPr lang="en-US" sz="2400" b="1" dirty="0">
              <a:latin typeface="Bradley Hand ITC" panose="03070402050302030203" pitchFamily="66" charset="0"/>
            </a:endParaRPr>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3874650096"/>
      </p:ext>
    </p:extLst>
  </p:cSld>
  <p:clrMapOvr>
    <a:masterClrMapping/>
  </p:clrMapOvr>
  <p:transition spd="med" advTm="28552">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678" y="382385"/>
            <a:ext cx="10178322" cy="1041466"/>
          </a:xfrm>
        </p:spPr>
        <p:txBody>
          <a:bodyPr/>
          <a:lstStyle/>
          <a:p>
            <a:r>
              <a:rPr lang="en-US" dirty="0" smtClean="0"/>
              <a:t>What will you study with us?</a:t>
            </a:r>
            <a:endParaRPr lang="en-US" dirty="0"/>
          </a:p>
        </p:txBody>
      </p:sp>
      <p:sp>
        <p:nvSpPr>
          <p:cNvPr id="3" name="Content Placeholder 2"/>
          <p:cNvSpPr>
            <a:spLocks noGrp="1"/>
          </p:cNvSpPr>
          <p:nvPr>
            <p:ph idx="1"/>
          </p:nvPr>
        </p:nvSpPr>
        <p:spPr>
          <a:xfrm>
            <a:off x="1251678" y="1136469"/>
            <a:ext cx="10178322" cy="4743123"/>
          </a:xfrm>
        </p:spPr>
        <p:txBody>
          <a:bodyPr>
            <a:normAutofit/>
          </a:bodyPr>
          <a:lstStyle/>
          <a:p>
            <a:pPr marL="0" indent="0">
              <a:buNone/>
            </a:pPr>
            <a:r>
              <a:rPr lang="en-GB" sz="2400" dirty="0"/>
              <a:t>AS Unit </a:t>
            </a:r>
            <a:r>
              <a:rPr lang="en-GB" sz="2400" dirty="0" smtClean="0"/>
              <a:t>1 - </a:t>
            </a:r>
            <a:r>
              <a:rPr lang="en-GB" sz="2400" dirty="0"/>
              <a:t>Period </a:t>
            </a:r>
            <a:r>
              <a:rPr lang="en-GB" sz="2400" dirty="0" smtClean="0"/>
              <a:t>Study</a:t>
            </a:r>
          </a:p>
          <a:p>
            <a:pPr marL="0" indent="0">
              <a:buNone/>
            </a:pPr>
            <a:r>
              <a:rPr lang="en-GB" sz="2400" dirty="0" smtClean="0"/>
              <a:t>The </a:t>
            </a:r>
            <a:r>
              <a:rPr lang="en-GB" sz="2400" dirty="0"/>
              <a:t>first course will be a period study of Europe from c1890 – </a:t>
            </a:r>
            <a:r>
              <a:rPr lang="en-GB" sz="2400" dirty="0" smtClean="0"/>
              <a:t>1990.  This </a:t>
            </a:r>
            <a:r>
              <a:rPr lang="en-GB" sz="2400" dirty="0"/>
              <a:t>charts the changing international relations between </a:t>
            </a:r>
            <a:r>
              <a:rPr lang="en-GB" sz="2400" dirty="0" smtClean="0"/>
              <a:t>European nations </a:t>
            </a:r>
            <a:r>
              <a:rPr lang="en-GB" sz="2400" dirty="0"/>
              <a:t>from the Berlin Congress to the Cold War. Specific topics </a:t>
            </a:r>
            <a:r>
              <a:rPr lang="en-GB" sz="2400" dirty="0" smtClean="0"/>
              <a:t>such as </a:t>
            </a:r>
            <a:r>
              <a:rPr lang="en-GB" sz="2400" dirty="0"/>
              <a:t>the rise of National Socialism (Nazi-ism) in Germany, Fascism in </a:t>
            </a:r>
            <a:r>
              <a:rPr lang="en-GB" sz="2400" dirty="0" smtClean="0"/>
              <a:t>Italy and </a:t>
            </a:r>
            <a:r>
              <a:rPr lang="en-GB" sz="2400" dirty="0"/>
              <a:t>Communism in Russia and life under these new ideologies </a:t>
            </a:r>
            <a:r>
              <a:rPr lang="en-GB" sz="2400" dirty="0" smtClean="0"/>
              <a:t>are amongst </a:t>
            </a:r>
            <a:r>
              <a:rPr lang="en-GB" sz="2400" dirty="0"/>
              <a:t>the most fascinating elements of the course. </a:t>
            </a:r>
            <a:endParaRPr lang="en-GB" sz="2400" dirty="0" smtClean="0"/>
          </a:p>
          <a:p>
            <a:pPr marL="0" indent="0">
              <a:buNone/>
            </a:pPr>
            <a:r>
              <a:rPr lang="en-GB" sz="2400" dirty="0" smtClean="0"/>
              <a:t>Assessment: </a:t>
            </a:r>
          </a:p>
          <a:p>
            <a:pPr marL="0" indent="0">
              <a:buNone/>
            </a:pPr>
            <a:r>
              <a:rPr lang="en-GB" sz="2400" dirty="0" smtClean="0"/>
              <a:t>1 </a:t>
            </a:r>
            <a:r>
              <a:rPr lang="en-GB" sz="2400" dirty="0"/>
              <a:t>hour 30 minutes </a:t>
            </a:r>
            <a:r>
              <a:rPr lang="en-GB" sz="2400" dirty="0" smtClean="0"/>
              <a:t>written exam </a:t>
            </a:r>
            <a:r>
              <a:rPr lang="en-GB" sz="2400" dirty="0"/>
              <a:t>(20% of the A-level) at the end of Year 12</a:t>
            </a:r>
            <a:endParaRPr lang="en-US" sz="2400" dirty="0"/>
          </a:p>
        </p:txBody>
      </p:sp>
      <p:pic>
        <p:nvPicPr>
          <p:cNvPr id="4" name="Picture 3"/>
          <p:cNvPicPr>
            <a:picLocks noChangeAspect="1"/>
          </p:cNvPicPr>
          <p:nvPr/>
        </p:nvPicPr>
        <p:blipFill>
          <a:blip r:embed="rId4"/>
          <a:stretch>
            <a:fillRect/>
          </a:stretch>
        </p:blipFill>
        <p:spPr>
          <a:xfrm>
            <a:off x="6017624" y="4624251"/>
            <a:ext cx="5412376" cy="2142309"/>
          </a:xfrm>
          <a:prstGeom prst="rect">
            <a:avLst/>
          </a:prstGeom>
        </p:spPr>
      </p:pic>
      <p:pic>
        <p:nvPicPr>
          <p:cNvPr id="5" name="Picture 4"/>
          <p:cNvPicPr>
            <a:picLocks noChangeAspect="1"/>
          </p:cNvPicPr>
          <p:nvPr/>
        </p:nvPicPr>
        <p:blipFill>
          <a:blip r:embed="rId5"/>
          <a:stretch>
            <a:fillRect/>
          </a:stretch>
        </p:blipFill>
        <p:spPr>
          <a:xfrm>
            <a:off x="1251678" y="4918710"/>
            <a:ext cx="2466975" cy="1847850"/>
          </a:xfrm>
          <a:prstGeom prst="rect">
            <a:avLst/>
          </a:prstGeom>
        </p:spPr>
      </p:pic>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3988463978"/>
      </p:ext>
    </p:extLst>
  </p:cSld>
  <p:clrMapOvr>
    <a:masterClrMapping/>
  </p:clrMapOvr>
  <mc:AlternateContent xmlns:mc="http://schemas.openxmlformats.org/markup-compatibility/2006">
    <mc:Choice xmlns:p14="http://schemas.microsoft.com/office/powerpoint/2010/main" Requires="p14">
      <p:transition spd="slow" p14:dur="2000" advTm="32913"/>
    </mc:Choice>
    <mc:Fallback>
      <p:transition spd="slow" advTm="329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678" y="382385"/>
            <a:ext cx="10178322" cy="819398"/>
          </a:xfrm>
        </p:spPr>
        <p:txBody>
          <a:bodyPr/>
          <a:lstStyle/>
          <a:p>
            <a:r>
              <a:rPr lang="en-GB" dirty="0"/>
              <a:t>What will you study with us?</a:t>
            </a:r>
            <a:endParaRPr lang="en-US" dirty="0"/>
          </a:p>
        </p:txBody>
      </p:sp>
      <p:sp>
        <p:nvSpPr>
          <p:cNvPr id="3" name="Content Placeholder 2"/>
          <p:cNvSpPr>
            <a:spLocks noGrp="1"/>
          </p:cNvSpPr>
          <p:nvPr>
            <p:ph idx="1"/>
          </p:nvPr>
        </p:nvSpPr>
        <p:spPr>
          <a:xfrm>
            <a:off x="1251678" y="1201783"/>
            <a:ext cx="10178322" cy="3593591"/>
          </a:xfrm>
        </p:spPr>
        <p:txBody>
          <a:bodyPr>
            <a:normAutofit lnSpcReduction="10000"/>
          </a:bodyPr>
          <a:lstStyle/>
          <a:p>
            <a:pPr marL="0" indent="0">
              <a:buNone/>
            </a:pPr>
            <a:r>
              <a:rPr lang="en-GB" sz="2400" dirty="0"/>
              <a:t>AS Unit 2 — Depth </a:t>
            </a:r>
            <a:r>
              <a:rPr lang="en-GB" sz="2400" dirty="0" smtClean="0"/>
              <a:t>Study </a:t>
            </a:r>
          </a:p>
          <a:p>
            <a:pPr marL="0" indent="0">
              <a:buNone/>
            </a:pPr>
            <a:r>
              <a:rPr lang="en-GB" sz="2400" dirty="0" smtClean="0"/>
              <a:t>Unit 2 takes us back to the 17</a:t>
            </a:r>
            <a:r>
              <a:rPr lang="en-GB" sz="2400" baseline="30000" dirty="0" smtClean="0"/>
              <a:t>th</a:t>
            </a:r>
            <a:r>
              <a:rPr lang="en-GB" sz="2400" dirty="0" smtClean="0"/>
              <a:t> century with a study of the main events, individuals and actions leading up to the beginning of the Civil War in 1642.  Political intrigue, bad decision making and sheer ‘skulduggery’ make this a fascinating unit of study which is both engaging and highly accessible.</a:t>
            </a:r>
          </a:p>
          <a:p>
            <a:pPr marL="0" indent="0">
              <a:buNone/>
            </a:pPr>
            <a:endParaRPr lang="en-GB" sz="2400" dirty="0"/>
          </a:p>
          <a:p>
            <a:pPr marL="0" indent="0">
              <a:buNone/>
            </a:pPr>
            <a:r>
              <a:rPr lang="en-GB" sz="2400" dirty="0" smtClean="0"/>
              <a:t>Assessment:</a:t>
            </a:r>
          </a:p>
          <a:p>
            <a:pPr marL="0" indent="0">
              <a:buNone/>
            </a:pPr>
            <a:r>
              <a:rPr lang="en-GB" sz="2400" dirty="0"/>
              <a:t>1 hour 30 minutes written exam (20% of the A-level) at the end of Year 12</a:t>
            </a:r>
          </a:p>
          <a:p>
            <a:pPr marL="0" indent="0">
              <a:buNone/>
            </a:pPr>
            <a:endParaRPr lang="en-US" dirty="0"/>
          </a:p>
        </p:txBody>
      </p:sp>
      <p:pic>
        <p:nvPicPr>
          <p:cNvPr id="4" name="Picture 3"/>
          <p:cNvPicPr>
            <a:picLocks noChangeAspect="1"/>
          </p:cNvPicPr>
          <p:nvPr/>
        </p:nvPicPr>
        <p:blipFill>
          <a:blip r:embed="rId4"/>
          <a:stretch>
            <a:fillRect/>
          </a:stretch>
        </p:blipFill>
        <p:spPr>
          <a:xfrm>
            <a:off x="3999003" y="4715690"/>
            <a:ext cx="4429125" cy="2142309"/>
          </a:xfrm>
          <a:prstGeom prst="rect">
            <a:avLst/>
          </a:prstGeom>
        </p:spPr>
      </p:pic>
      <p:pic>
        <p:nvPicPr>
          <p:cNvPr id="5" name="Picture 4"/>
          <p:cNvPicPr>
            <a:picLocks noChangeAspect="1"/>
          </p:cNvPicPr>
          <p:nvPr/>
        </p:nvPicPr>
        <p:blipFill>
          <a:blip r:embed="rId5"/>
          <a:stretch>
            <a:fillRect/>
          </a:stretch>
        </p:blipFill>
        <p:spPr>
          <a:xfrm>
            <a:off x="8404662" y="4715690"/>
            <a:ext cx="3025338" cy="2143125"/>
          </a:xfrm>
          <a:prstGeom prst="rect">
            <a:avLst/>
          </a:prstGeom>
        </p:spPr>
      </p:pic>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3382728335"/>
      </p:ext>
    </p:extLst>
  </p:cSld>
  <p:clrMapOvr>
    <a:masterClrMapping/>
  </p:clrMapOvr>
  <mc:AlternateContent xmlns:mc="http://schemas.openxmlformats.org/markup-compatibility/2006">
    <mc:Choice xmlns:p14="http://schemas.microsoft.com/office/powerpoint/2010/main" Requires="p14">
      <p:transition spd="slow" p14:dur="2000" advTm="26994"/>
    </mc:Choice>
    <mc:Fallback>
      <p:transition spd="slow" advTm="269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0952" y="382385"/>
            <a:ext cx="10178322" cy="884712"/>
          </a:xfrm>
        </p:spPr>
        <p:txBody>
          <a:bodyPr/>
          <a:lstStyle/>
          <a:p>
            <a:r>
              <a:rPr lang="en-GB" dirty="0"/>
              <a:t>What will you study with us?</a:t>
            </a:r>
            <a:endParaRPr lang="en-US" dirty="0"/>
          </a:p>
        </p:txBody>
      </p:sp>
      <p:sp>
        <p:nvSpPr>
          <p:cNvPr id="3" name="Content Placeholder 2"/>
          <p:cNvSpPr>
            <a:spLocks noGrp="1"/>
          </p:cNvSpPr>
          <p:nvPr>
            <p:ph idx="1"/>
          </p:nvPr>
        </p:nvSpPr>
        <p:spPr>
          <a:xfrm>
            <a:off x="1107985" y="1267097"/>
            <a:ext cx="10700837" cy="3593591"/>
          </a:xfrm>
        </p:spPr>
        <p:txBody>
          <a:bodyPr>
            <a:noAutofit/>
          </a:bodyPr>
          <a:lstStyle/>
          <a:p>
            <a:pPr marL="0" indent="0">
              <a:buNone/>
            </a:pPr>
            <a:r>
              <a:rPr lang="en-GB" sz="2400" dirty="0"/>
              <a:t>A2 Unit </a:t>
            </a:r>
            <a:r>
              <a:rPr lang="en-GB" sz="2400" dirty="0" smtClean="0"/>
              <a:t>3 - </a:t>
            </a:r>
            <a:r>
              <a:rPr lang="en-GB" sz="2400" dirty="0"/>
              <a:t>Breadth </a:t>
            </a:r>
            <a:r>
              <a:rPr lang="en-GB" sz="2400" dirty="0" smtClean="0"/>
              <a:t>Study</a:t>
            </a:r>
          </a:p>
          <a:p>
            <a:pPr marL="0" indent="0">
              <a:buNone/>
            </a:pPr>
            <a:r>
              <a:rPr lang="en-GB" sz="2400" dirty="0"/>
              <a:t>Moving on to A2 we take an in depth look at race relations and </a:t>
            </a:r>
            <a:r>
              <a:rPr lang="en-GB" sz="2400" dirty="0" smtClean="0"/>
              <a:t>foreign policy </a:t>
            </a:r>
            <a:r>
              <a:rPr lang="en-GB" sz="2400" dirty="0"/>
              <a:t>in the USA </a:t>
            </a:r>
            <a:r>
              <a:rPr lang="en-GB" sz="2400" dirty="0" smtClean="0"/>
              <a:t>1900-2000.  Civil rights, Martin Luther King and the Black Power movement all feature heavily in this highly emotive and contextually relevant unit of study.  In addition, looking at the USA’s developing role in world affairs after WWII gives our students a superb understanding of how the current dynamic in global politics came into being.</a:t>
            </a:r>
            <a:endParaRPr lang="en-GB" sz="2400" dirty="0"/>
          </a:p>
          <a:p>
            <a:pPr marL="0" indent="0">
              <a:buNone/>
            </a:pPr>
            <a:r>
              <a:rPr lang="en-GB" sz="2400" dirty="0" smtClean="0"/>
              <a:t>Assessment: </a:t>
            </a:r>
          </a:p>
          <a:p>
            <a:pPr marL="0" indent="0">
              <a:buNone/>
            </a:pPr>
            <a:r>
              <a:rPr lang="en-GB" sz="2400" dirty="0" smtClean="0"/>
              <a:t>1 </a:t>
            </a:r>
            <a:r>
              <a:rPr lang="en-GB" sz="2400" dirty="0"/>
              <a:t>hour 45 minutes </a:t>
            </a:r>
            <a:r>
              <a:rPr lang="en-GB" sz="2400" dirty="0" smtClean="0"/>
              <a:t>written exam </a:t>
            </a:r>
            <a:r>
              <a:rPr lang="en-GB" sz="2400" dirty="0"/>
              <a:t>(20% of the A-level) at the end of Year 13</a:t>
            </a:r>
            <a:endParaRPr lang="en-US" sz="2400" dirty="0"/>
          </a:p>
        </p:txBody>
      </p:sp>
      <p:pic>
        <p:nvPicPr>
          <p:cNvPr id="4" name="Picture 3"/>
          <p:cNvPicPr>
            <a:picLocks noChangeAspect="1"/>
          </p:cNvPicPr>
          <p:nvPr/>
        </p:nvPicPr>
        <p:blipFill>
          <a:blip r:embed="rId4"/>
          <a:stretch>
            <a:fillRect/>
          </a:stretch>
        </p:blipFill>
        <p:spPr>
          <a:xfrm>
            <a:off x="900952" y="5211056"/>
            <a:ext cx="5054602" cy="1539368"/>
          </a:xfrm>
          <a:prstGeom prst="rect">
            <a:avLst/>
          </a:prstGeom>
        </p:spPr>
      </p:pic>
      <p:pic>
        <p:nvPicPr>
          <p:cNvPr id="5" name="Picture 4"/>
          <p:cNvPicPr>
            <a:picLocks noChangeAspect="1"/>
          </p:cNvPicPr>
          <p:nvPr/>
        </p:nvPicPr>
        <p:blipFill>
          <a:blip r:embed="rId5"/>
          <a:stretch>
            <a:fillRect/>
          </a:stretch>
        </p:blipFill>
        <p:spPr>
          <a:xfrm>
            <a:off x="5955554" y="5211056"/>
            <a:ext cx="5474446" cy="1539368"/>
          </a:xfrm>
          <a:prstGeom prst="rect">
            <a:avLst/>
          </a:prstGeom>
        </p:spPr>
      </p:pic>
      <p:pic>
        <p:nvPicPr>
          <p:cNvPr id="6" name="Picture 5"/>
          <p:cNvPicPr>
            <a:picLocks noChangeAspect="1"/>
          </p:cNvPicPr>
          <p:nvPr/>
        </p:nvPicPr>
        <p:blipFill>
          <a:blip r:embed="rId6"/>
          <a:stretch>
            <a:fillRect/>
          </a:stretch>
        </p:blipFill>
        <p:spPr>
          <a:xfrm>
            <a:off x="10030690" y="48453"/>
            <a:ext cx="2161309" cy="1724929"/>
          </a:xfrm>
          <a:prstGeom prst="rect">
            <a:avLst/>
          </a:prstGeom>
        </p:spPr>
      </p:pic>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1393674262"/>
      </p:ext>
    </p:extLst>
  </p:cSld>
  <p:clrMapOvr>
    <a:masterClrMapping/>
  </p:clrMapOvr>
  <mc:AlternateContent xmlns:mc="http://schemas.openxmlformats.org/markup-compatibility/2006">
    <mc:Choice xmlns:p14="http://schemas.microsoft.com/office/powerpoint/2010/main" Requires="p14">
      <p:transition spd="slow" p14:dur="2000" advTm="26956"/>
    </mc:Choice>
    <mc:Fallback>
      <p:transition spd="slow" advTm="269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678" y="382385"/>
            <a:ext cx="10178322" cy="841297"/>
          </a:xfrm>
        </p:spPr>
        <p:txBody>
          <a:bodyPr/>
          <a:lstStyle/>
          <a:p>
            <a:r>
              <a:rPr lang="en-GB" dirty="0"/>
              <a:t>What will you study with us?</a:t>
            </a:r>
            <a:endParaRPr lang="en-US" dirty="0"/>
          </a:p>
        </p:txBody>
      </p:sp>
      <p:sp>
        <p:nvSpPr>
          <p:cNvPr id="3" name="Content Placeholder 2"/>
          <p:cNvSpPr>
            <a:spLocks noGrp="1"/>
          </p:cNvSpPr>
          <p:nvPr>
            <p:ph idx="1"/>
          </p:nvPr>
        </p:nvSpPr>
        <p:spPr>
          <a:xfrm>
            <a:off x="954741" y="1223683"/>
            <a:ext cx="10905565" cy="4655910"/>
          </a:xfrm>
        </p:spPr>
        <p:txBody>
          <a:bodyPr>
            <a:normAutofit/>
          </a:bodyPr>
          <a:lstStyle/>
          <a:p>
            <a:pPr marL="0" indent="0">
              <a:buNone/>
            </a:pPr>
            <a:r>
              <a:rPr lang="en-GB" sz="2400" dirty="0"/>
              <a:t>A2 Unit 4 </a:t>
            </a:r>
            <a:r>
              <a:rPr lang="en-GB" sz="2400" dirty="0" smtClean="0"/>
              <a:t>- Depth Study</a:t>
            </a:r>
          </a:p>
          <a:p>
            <a:pPr marL="0" indent="0">
              <a:buNone/>
            </a:pPr>
            <a:r>
              <a:rPr lang="en-GB" sz="2400" dirty="0" smtClean="0"/>
              <a:t>The depth study continues with a study of the Civil War itself, focusing on the key events and factors that decided the outcome of the conflict.  Unit 4 goes on to look at the search for a settlement between Parliament and the King after 1646 and looks at why the failure to settle ultimately led to the King’s trial and execution.  Focus on the failed attempts to govern from 1649 to 1660 and the Restoration of the monarchy complete our study of this amazing period in our history.</a:t>
            </a:r>
          </a:p>
          <a:p>
            <a:pPr marL="0" indent="0">
              <a:buNone/>
            </a:pPr>
            <a:r>
              <a:rPr lang="en-GB" sz="2400" dirty="0" smtClean="0"/>
              <a:t>Assessment:</a:t>
            </a:r>
          </a:p>
          <a:p>
            <a:pPr marL="0" indent="0">
              <a:buNone/>
            </a:pPr>
            <a:r>
              <a:rPr lang="en-GB" sz="2400" dirty="0" smtClean="0"/>
              <a:t>1 </a:t>
            </a:r>
            <a:r>
              <a:rPr lang="en-GB" sz="2400" dirty="0"/>
              <a:t>hour 45 minutes </a:t>
            </a:r>
            <a:r>
              <a:rPr lang="en-GB" sz="2400" dirty="0" smtClean="0"/>
              <a:t>written exam </a:t>
            </a:r>
            <a:r>
              <a:rPr lang="en-GB" sz="2400" dirty="0"/>
              <a:t>(20% of the A-level) at the end of Year 13</a:t>
            </a:r>
            <a:endParaRPr lang="en-US" sz="2400" dirty="0"/>
          </a:p>
        </p:txBody>
      </p:sp>
      <p:pic>
        <p:nvPicPr>
          <p:cNvPr id="4" name="Picture 3"/>
          <p:cNvPicPr>
            <a:picLocks noChangeAspect="1"/>
          </p:cNvPicPr>
          <p:nvPr/>
        </p:nvPicPr>
        <p:blipFill>
          <a:blip r:embed="rId4"/>
          <a:stretch>
            <a:fillRect/>
          </a:stretch>
        </p:blipFill>
        <p:spPr>
          <a:xfrm>
            <a:off x="9946614" y="5123329"/>
            <a:ext cx="2245386" cy="1734671"/>
          </a:xfrm>
          <a:prstGeom prst="rect">
            <a:avLst/>
          </a:prstGeom>
        </p:spPr>
      </p:pic>
      <p:pic>
        <p:nvPicPr>
          <p:cNvPr id="5" name="Picture 4"/>
          <p:cNvPicPr>
            <a:picLocks noChangeAspect="1"/>
          </p:cNvPicPr>
          <p:nvPr/>
        </p:nvPicPr>
        <p:blipFill>
          <a:blip r:embed="rId5"/>
          <a:stretch>
            <a:fillRect/>
          </a:stretch>
        </p:blipFill>
        <p:spPr>
          <a:xfrm>
            <a:off x="4498040" y="5123328"/>
            <a:ext cx="3818966" cy="1734671"/>
          </a:xfrm>
          <a:prstGeom prst="rect">
            <a:avLst/>
          </a:prstGeom>
        </p:spPr>
      </p:pic>
      <p:pic>
        <p:nvPicPr>
          <p:cNvPr id="6" name="Picture 5"/>
          <p:cNvPicPr>
            <a:picLocks noChangeAspect="1"/>
          </p:cNvPicPr>
          <p:nvPr/>
        </p:nvPicPr>
        <p:blipFill>
          <a:blip r:embed="rId6"/>
          <a:stretch>
            <a:fillRect/>
          </a:stretch>
        </p:blipFill>
        <p:spPr>
          <a:xfrm>
            <a:off x="954740" y="5123328"/>
            <a:ext cx="2339789" cy="1734671"/>
          </a:xfrm>
          <a:prstGeom prst="rect">
            <a:avLst/>
          </a:prstGeom>
        </p:spPr>
      </p:pic>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1136162466"/>
      </p:ext>
    </p:extLst>
  </p:cSld>
  <p:clrMapOvr>
    <a:masterClrMapping/>
  </p:clrMapOvr>
  <mc:AlternateContent xmlns:mc="http://schemas.openxmlformats.org/markup-compatibility/2006">
    <mc:Choice xmlns:p14="http://schemas.microsoft.com/office/powerpoint/2010/main" Requires="p14">
      <p:transition spd="slow" p14:dur="2000" advTm="40417"/>
    </mc:Choice>
    <mc:Fallback>
      <p:transition spd="slow" advTm="404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1F1AB-3831-488E-8F39-11857F7BD882}"/>
              </a:ext>
            </a:extLst>
          </p:cNvPr>
          <p:cNvSpPr>
            <a:spLocks noGrp="1"/>
          </p:cNvSpPr>
          <p:nvPr>
            <p:ph type="title"/>
          </p:nvPr>
        </p:nvSpPr>
        <p:spPr>
          <a:xfrm>
            <a:off x="1251678" y="382385"/>
            <a:ext cx="10178322" cy="948874"/>
          </a:xfrm>
        </p:spPr>
        <p:txBody>
          <a:bodyPr/>
          <a:lstStyle/>
          <a:p>
            <a:r>
              <a:rPr lang="en-GB" dirty="0" smtClean="0"/>
              <a:t>Controlled assessment</a:t>
            </a:r>
            <a:endParaRPr lang="en-US" dirty="0"/>
          </a:p>
        </p:txBody>
      </p:sp>
      <p:sp>
        <p:nvSpPr>
          <p:cNvPr id="3" name="Content Placeholder 2">
            <a:extLst>
              <a:ext uri="{FF2B5EF4-FFF2-40B4-BE49-F238E27FC236}">
                <a16:creationId xmlns:a16="http://schemas.microsoft.com/office/drawing/2014/main" id="{30AB0B3A-F1C4-462C-96C9-AFDEB66A5124}"/>
              </a:ext>
            </a:extLst>
          </p:cNvPr>
          <p:cNvSpPr>
            <a:spLocks noGrp="1"/>
          </p:cNvSpPr>
          <p:nvPr>
            <p:ph idx="1"/>
          </p:nvPr>
        </p:nvSpPr>
        <p:spPr>
          <a:xfrm>
            <a:off x="900953" y="1331259"/>
            <a:ext cx="10972800" cy="4548333"/>
          </a:xfrm>
        </p:spPr>
        <p:txBody>
          <a:bodyPr/>
          <a:lstStyle/>
          <a:p>
            <a:pPr marL="0" indent="0">
              <a:buNone/>
            </a:pPr>
            <a:r>
              <a:rPr lang="en-GB" sz="2400" dirty="0"/>
              <a:t>A2 Unit </a:t>
            </a:r>
            <a:r>
              <a:rPr lang="en-GB" sz="2400" dirty="0" smtClean="0"/>
              <a:t>5 - Historical Interpretations non-examined assessment (NEA)</a:t>
            </a:r>
            <a:endParaRPr lang="en-GB" sz="2400" dirty="0"/>
          </a:p>
          <a:p>
            <a:pPr marL="0" indent="0">
              <a:buNone/>
            </a:pPr>
            <a:endParaRPr lang="en-GB" sz="2400" dirty="0" smtClean="0"/>
          </a:p>
          <a:p>
            <a:pPr marL="0" indent="0">
              <a:buNone/>
            </a:pPr>
            <a:r>
              <a:rPr lang="en-GB" sz="2400" dirty="0" smtClean="0"/>
              <a:t>Students will need to complete a 3000-4000 word assignment </a:t>
            </a:r>
            <a:r>
              <a:rPr lang="en-GB" sz="2400" dirty="0"/>
              <a:t>(20% of the A-level</a:t>
            </a:r>
            <a:r>
              <a:rPr lang="en-GB" sz="2400" dirty="0" smtClean="0"/>
              <a:t>) on an aspect of the Cold War.  Full support and guidance are given throughout and this is a great way for students to boost their overall grade.</a:t>
            </a:r>
          </a:p>
          <a:p>
            <a:pPr marL="0" indent="0">
              <a:buNone/>
            </a:pPr>
            <a:endParaRPr lang="en-GB" sz="2400" dirty="0"/>
          </a:p>
          <a:p>
            <a:pPr marL="0" indent="0">
              <a:buNone/>
            </a:pPr>
            <a:r>
              <a:rPr lang="en-GB" sz="2400" dirty="0" smtClean="0"/>
              <a:t>Previous assignments have focused on the USA’s justifications for dropping the atomic bombs on Japan in 1945.</a:t>
            </a:r>
            <a:endParaRPr lang="en-GB" sz="2400" dirty="0"/>
          </a:p>
          <a:p>
            <a:pPr marL="0" indent="0">
              <a:buNone/>
            </a:pPr>
            <a:endParaRPr lang="en-US" dirty="0"/>
          </a:p>
        </p:txBody>
      </p:sp>
      <p:pic>
        <p:nvPicPr>
          <p:cNvPr id="4" name="Picture 3" descr="A picture containing drawing, food&#10;&#10;Description automatically generated">
            <a:extLst>
              <a:ext uri="{FF2B5EF4-FFF2-40B4-BE49-F238E27FC236}">
                <a16:creationId xmlns:a16="http://schemas.microsoft.com/office/drawing/2014/main" id="{FEBCCBA9-1C7B-4C9F-ADEC-D5D6086A607D}"/>
              </a:ext>
            </a:extLst>
          </p:cNvPr>
          <p:cNvPicPr>
            <a:picLocks noChangeAspect="1"/>
          </p:cNvPicPr>
          <p:nvPr/>
        </p:nvPicPr>
        <p:blipFill>
          <a:blip r:embed="rId4"/>
          <a:stretch>
            <a:fillRect/>
          </a:stretch>
        </p:blipFill>
        <p:spPr>
          <a:xfrm>
            <a:off x="10851607" y="5546389"/>
            <a:ext cx="866775" cy="1123950"/>
          </a:xfrm>
          <a:prstGeom prst="rect">
            <a:avLst/>
          </a:prstGeom>
        </p:spPr>
      </p:pic>
      <p:pic>
        <p:nvPicPr>
          <p:cNvPr id="5" name="Picture 4"/>
          <p:cNvPicPr>
            <a:picLocks noChangeAspect="1"/>
          </p:cNvPicPr>
          <p:nvPr/>
        </p:nvPicPr>
        <p:blipFill>
          <a:blip r:embed="rId5"/>
          <a:stretch>
            <a:fillRect/>
          </a:stretch>
        </p:blipFill>
        <p:spPr>
          <a:xfrm>
            <a:off x="9805128" y="146237"/>
            <a:ext cx="2386872" cy="1885950"/>
          </a:xfrm>
          <a:prstGeom prst="rect">
            <a:avLst/>
          </a:prstGeom>
        </p:spPr>
      </p:pic>
      <p:pic>
        <p:nvPicPr>
          <p:cNvPr id="6" name="Picture 5"/>
          <p:cNvPicPr>
            <a:picLocks noChangeAspect="1"/>
          </p:cNvPicPr>
          <p:nvPr/>
        </p:nvPicPr>
        <p:blipFill>
          <a:blip r:embed="rId6"/>
          <a:stretch>
            <a:fillRect/>
          </a:stretch>
        </p:blipFill>
        <p:spPr>
          <a:xfrm>
            <a:off x="4787153" y="4617701"/>
            <a:ext cx="5746207" cy="2210765"/>
          </a:xfrm>
          <a:prstGeom prst="rect">
            <a:avLst/>
          </a:prstGeom>
        </p:spPr>
      </p:pic>
      <p:pic>
        <p:nvPicPr>
          <p:cNvPr id="7" name="Picture 6"/>
          <p:cNvPicPr>
            <a:picLocks noChangeAspect="1"/>
          </p:cNvPicPr>
          <p:nvPr/>
        </p:nvPicPr>
        <p:blipFill>
          <a:blip r:embed="rId7"/>
          <a:stretch>
            <a:fillRect/>
          </a:stretch>
        </p:blipFill>
        <p:spPr>
          <a:xfrm>
            <a:off x="1049482" y="4999134"/>
            <a:ext cx="4436918" cy="2218459"/>
          </a:xfrm>
          <a:prstGeom prst="rect">
            <a:avLst/>
          </a:prstGeom>
        </p:spPr>
      </p:pic>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286613847"/>
      </p:ext>
    </p:extLst>
  </p:cSld>
  <p:clrMapOvr>
    <a:masterClrMapping/>
  </p:clrMapOvr>
  <p:transition spd="med" advTm="32097">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1F1AB-3831-488E-8F39-11857F7BD882}"/>
              </a:ext>
            </a:extLst>
          </p:cNvPr>
          <p:cNvSpPr>
            <a:spLocks noGrp="1"/>
          </p:cNvSpPr>
          <p:nvPr>
            <p:ph type="title"/>
          </p:nvPr>
        </p:nvSpPr>
        <p:spPr>
          <a:xfrm>
            <a:off x="1240294" y="0"/>
            <a:ext cx="10178322" cy="731520"/>
          </a:xfrm>
        </p:spPr>
        <p:txBody>
          <a:bodyPr>
            <a:normAutofit fontScale="90000"/>
          </a:bodyPr>
          <a:lstStyle/>
          <a:p>
            <a:r>
              <a:rPr lang="en-GB" dirty="0" smtClean="0"/>
              <a:t>Career progression</a:t>
            </a:r>
            <a:endParaRPr lang="en-US" dirty="0"/>
          </a:p>
        </p:txBody>
      </p:sp>
      <p:pic>
        <p:nvPicPr>
          <p:cNvPr id="5" name="Content Placeholder 4"/>
          <p:cNvPicPr>
            <a:picLocks noGrp="1" noChangeAspect="1"/>
          </p:cNvPicPr>
          <p:nvPr>
            <p:ph idx="1"/>
          </p:nvPr>
        </p:nvPicPr>
        <p:blipFill>
          <a:blip r:embed="rId4"/>
          <a:stretch>
            <a:fillRect/>
          </a:stretch>
        </p:blipFill>
        <p:spPr>
          <a:xfrm>
            <a:off x="940527" y="731520"/>
            <a:ext cx="10777856" cy="6126480"/>
          </a:xfrm>
          <a:prstGeom prst="rect">
            <a:avLst/>
          </a:prstGeom>
        </p:spPr>
      </p:pic>
      <p:pic>
        <p:nvPicPr>
          <p:cNvPr id="4" name="Picture 3" descr="A picture containing drawing, food&#10;&#10;Description automatically generated">
            <a:extLst>
              <a:ext uri="{FF2B5EF4-FFF2-40B4-BE49-F238E27FC236}">
                <a16:creationId xmlns:a16="http://schemas.microsoft.com/office/drawing/2014/main" id="{FEBCCBA9-1C7B-4C9F-ADEC-D5D6086A607D}"/>
              </a:ext>
            </a:extLst>
          </p:cNvPr>
          <p:cNvPicPr>
            <a:picLocks noChangeAspect="1"/>
          </p:cNvPicPr>
          <p:nvPr/>
        </p:nvPicPr>
        <p:blipFill>
          <a:blip r:embed="rId5"/>
          <a:stretch>
            <a:fillRect/>
          </a:stretch>
        </p:blipFill>
        <p:spPr>
          <a:xfrm>
            <a:off x="10851607" y="5546389"/>
            <a:ext cx="866775" cy="1123950"/>
          </a:xfrm>
          <a:prstGeom prst="rect">
            <a:avLst/>
          </a:prstGeom>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2776013363"/>
      </p:ext>
    </p:extLst>
  </p:cSld>
  <p:clrMapOvr>
    <a:masterClrMapping/>
  </p:clrMapOvr>
  <p:transition spd="med" advTm="2598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678" y="382385"/>
            <a:ext cx="10178322" cy="767146"/>
          </a:xfrm>
        </p:spPr>
        <p:txBody>
          <a:bodyPr>
            <a:normAutofit fontScale="90000"/>
          </a:bodyPr>
          <a:lstStyle/>
          <a:p>
            <a:r>
              <a:rPr lang="en-US" dirty="0" smtClean="0"/>
              <a:t>Goes well with………….</a:t>
            </a:r>
            <a:endParaRPr lang="en-US" dirty="0"/>
          </a:p>
        </p:txBody>
      </p:sp>
      <p:sp>
        <p:nvSpPr>
          <p:cNvPr id="3" name="Content Placeholder 2"/>
          <p:cNvSpPr>
            <a:spLocks noGrp="1"/>
          </p:cNvSpPr>
          <p:nvPr>
            <p:ph idx="1"/>
          </p:nvPr>
        </p:nvSpPr>
        <p:spPr>
          <a:xfrm>
            <a:off x="1251678" y="1149531"/>
            <a:ext cx="10178322" cy="4730061"/>
          </a:xfrm>
        </p:spPr>
        <p:txBody>
          <a:bodyPr>
            <a:noAutofit/>
          </a:bodyPr>
          <a:lstStyle/>
          <a:p>
            <a:pPr marL="0" indent="0">
              <a:buNone/>
            </a:pPr>
            <a:r>
              <a:rPr lang="en-US" sz="2400" dirty="0" smtClean="0"/>
              <a:t>As a ‘facilitating’ subject, History goes with just about everything.  We’ve even had historians go on to study medicine!</a:t>
            </a:r>
          </a:p>
          <a:p>
            <a:pPr marL="0" indent="0">
              <a:buNone/>
            </a:pPr>
            <a:endParaRPr lang="en-US" sz="2400" dirty="0"/>
          </a:p>
          <a:p>
            <a:pPr marL="0" indent="0">
              <a:buNone/>
            </a:pPr>
            <a:r>
              <a:rPr lang="en-US" sz="2400" dirty="0" smtClean="0"/>
              <a:t>That said, history seems to compliment the following subjects:</a:t>
            </a:r>
          </a:p>
          <a:p>
            <a:pPr marL="0" indent="0">
              <a:buNone/>
            </a:pPr>
            <a:r>
              <a:rPr lang="en-GB" sz="2400" dirty="0" smtClean="0"/>
              <a:t>Politics</a:t>
            </a:r>
          </a:p>
          <a:p>
            <a:pPr marL="0" indent="0">
              <a:buNone/>
            </a:pPr>
            <a:r>
              <a:rPr lang="en-GB" sz="2400" dirty="0" smtClean="0"/>
              <a:t>Geography </a:t>
            </a:r>
            <a:endParaRPr lang="en-GB" sz="2400" dirty="0"/>
          </a:p>
          <a:p>
            <a:pPr marL="0" indent="0">
              <a:buNone/>
            </a:pPr>
            <a:r>
              <a:rPr lang="en-GB" sz="2400" dirty="0" smtClean="0"/>
              <a:t>English</a:t>
            </a:r>
          </a:p>
          <a:p>
            <a:pPr marL="0" indent="0">
              <a:buNone/>
            </a:pPr>
            <a:r>
              <a:rPr lang="en-GB" sz="2400" dirty="0" smtClean="0"/>
              <a:t>Criminology</a:t>
            </a:r>
          </a:p>
          <a:p>
            <a:pPr marL="0" indent="0">
              <a:buNone/>
            </a:pPr>
            <a:r>
              <a:rPr lang="en-GB" sz="2400" dirty="0" smtClean="0"/>
              <a:t>Classics</a:t>
            </a:r>
          </a:p>
          <a:p>
            <a:pPr marL="0" indent="0">
              <a:buNone/>
            </a:pPr>
            <a:r>
              <a:rPr lang="en-GB" sz="2400" dirty="0" smtClean="0"/>
              <a:t>Art</a:t>
            </a:r>
          </a:p>
          <a:p>
            <a:pPr marL="0" indent="0">
              <a:buNone/>
            </a:pPr>
            <a:r>
              <a:rPr lang="en-GB" sz="2400" dirty="0" smtClean="0"/>
              <a:t>Law</a:t>
            </a:r>
            <a:endParaRPr lang="en-US" sz="2400" dirty="0"/>
          </a:p>
        </p:txBody>
      </p:sp>
      <p:pic>
        <p:nvPicPr>
          <p:cNvPr id="4" name="Picture 3"/>
          <p:cNvPicPr>
            <a:picLocks noChangeAspect="1"/>
          </p:cNvPicPr>
          <p:nvPr/>
        </p:nvPicPr>
        <p:blipFill>
          <a:blip r:embed="rId4"/>
          <a:stretch>
            <a:fillRect/>
          </a:stretch>
        </p:blipFill>
        <p:spPr>
          <a:xfrm>
            <a:off x="4300105" y="3016827"/>
            <a:ext cx="6667500" cy="3429000"/>
          </a:xfrm>
          <a:prstGeom prst="rect">
            <a:avLst/>
          </a:prstGeom>
        </p:spPr>
      </p:pic>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3888553448"/>
      </p:ext>
    </p:extLst>
  </p:cSld>
  <p:clrMapOvr>
    <a:masterClrMapping/>
  </p:clrMapOvr>
  <mc:AlternateContent xmlns:mc="http://schemas.openxmlformats.org/markup-compatibility/2006">
    <mc:Choice xmlns:p14="http://schemas.microsoft.com/office/powerpoint/2010/main" Requires="p14">
      <p:transition spd="slow" p14:dur="2000" advTm="21323"/>
    </mc:Choice>
    <mc:Fallback>
      <p:transition spd="slow" advTm="213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docProps/app.xml><?xml version="1.0" encoding="utf-8"?>
<Properties xmlns="http://schemas.openxmlformats.org/officeDocument/2006/extended-properties" xmlns:vt="http://schemas.openxmlformats.org/officeDocument/2006/docPropsVTypes">
  <Template>Badge</Template>
  <TotalTime>179</TotalTime>
  <Words>826</Words>
  <Application>Microsoft Office PowerPoint</Application>
  <PresentationFormat>Widescreen</PresentationFormat>
  <Paragraphs>55</Paragraphs>
  <Slides>10</Slides>
  <Notes>0</Notes>
  <HiddenSlides>0</HiddenSlides>
  <MMClips>10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Arial</vt:lpstr>
      <vt:lpstr>Bahnschrift Condensed</vt:lpstr>
      <vt:lpstr>Bradley Hand ITC</vt:lpstr>
      <vt:lpstr>Calibri</vt:lpstr>
      <vt:lpstr>Calibri Light</vt:lpstr>
      <vt:lpstr>Gill Sans MT</vt:lpstr>
      <vt:lpstr>Impact</vt:lpstr>
      <vt:lpstr>Badge</vt:lpstr>
      <vt:lpstr>A Level History</vt:lpstr>
      <vt:lpstr>Why study History?</vt:lpstr>
      <vt:lpstr>Course description</vt:lpstr>
      <vt:lpstr>What will you study with us?</vt:lpstr>
      <vt:lpstr>What will you study with us?</vt:lpstr>
      <vt:lpstr>What will you study with us?</vt:lpstr>
      <vt:lpstr>What will you study with us?</vt:lpstr>
      <vt:lpstr>Controlled assessment</vt:lpstr>
      <vt:lpstr>Career progression</vt:lpstr>
      <vt:lpstr>Goes well with………….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Jamie Jones</dc:creator>
  <cp:lastModifiedBy>J Jones (Llanidloes High School)</cp:lastModifiedBy>
  <cp:revision>35</cp:revision>
  <dcterms:created xsi:type="dcterms:W3CDTF">2020-11-02T09:57:42Z</dcterms:created>
  <dcterms:modified xsi:type="dcterms:W3CDTF">2020-11-05T13:12:07Z</dcterms:modified>
</cp:coreProperties>
</file>