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1" ContentType="image/jpe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01" d="100"/>
          <a:sy n="101" d="100"/>
        </p:scale>
        <p:origin x="24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330EA680-D336-4FF7-8B7A-9848BB0A1C32}" type="slidenum">
              <a:rPr lang="en-US" smtClean="0"/>
              <a:t>‹#›</a:t>
            </a:fld>
            <a:endParaRPr lang="en-US"/>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450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57720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330EA680-D336-4FF7-8B7A-9848BB0A1C32}" type="slidenum">
              <a:rPr lang="en-US" smtClean="0"/>
              <a:t>‹#›</a:t>
            </a:fld>
            <a:endParaRPr lang="en-US"/>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16876384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8302069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7082806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35168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574271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051" y="6375679"/>
            <a:ext cx="1233355" cy="348462"/>
          </a:xfrm>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330EA680-D336-4FF7-8B7A-9848BB0A1C32}" type="slidenum">
              <a:rPr lang="en-US" smtClean="0"/>
              <a:t>‹#›</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78928934"/>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65950" y="6375679"/>
            <a:ext cx="1232456" cy="348462"/>
          </a:xfrm>
        </p:spPr>
        <p:txBody>
          <a:bodyPr/>
          <a:lstStyle/>
          <a:p>
            <a:fld id="{846CE7D5-CF57-46EF-B807-FDD0502418D4}" type="datetimeFigureOut">
              <a:rPr lang="en-US" smtClean="0"/>
              <a:t>11/11/2020</a:t>
            </a:fld>
            <a:endParaRPr lang="en-US"/>
          </a:p>
        </p:txBody>
      </p:sp>
      <p:sp>
        <p:nvSpPr>
          <p:cNvPr id="6" name="Footer Placeholder 5"/>
          <p:cNvSpPr>
            <a:spLocks noGrp="1"/>
          </p:cNvSpPr>
          <p:nvPr>
            <p:ph type="ftr" sz="quarter" idx="11"/>
          </p:nvPr>
        </p:nvSpPr>
        <p:spPr>
          <a:xfrm>
            <a:off x="2103621" y="6375679"/>
            <a:ext cx="3482178" cy="345796"/>
          </a:xfrm>
        </p:spPr>
        <p:txBody>
          <a:bodyPr/>
          <a:lstStyle/>
          <a:p>
            <a:endParaRPr lang="en-US"/>
          </a:p>
        </p:txBody>
      </p:sp>
      <p:sp>
        <p:nvSpPr>
          <p:cNvPr id="7" name="Slide Number Placeholder 6"/>
          <p:cNvSpPr>
            <a:spLocks noGrp="1"/>
          </p:cNvSpPr>
          <p:nvPr>
            <p:ph type="sldNum" sz="quarter" idx="12"/>
          </p:nvPr>
        </p:nvSpPr>
        <p:spPr>
          <a:xfrm>
            <a:off x="5687568" y="6375679"/>
            <a:ext cx="1234440" cy="345796"/>
          </a:xfrm>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38852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0011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0575872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46CE7D5-CF57-46EF-B807-FDD0502418D4}" type="datetimeFigureOut">
              <a:rPr lang="en-US" smtClean="0"/>
              <a:t>11/11/2020</a:t>
            </a:fld>
            <a:endParaRPr lang="en-US"/>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330EA680-D336-4FF7-8B7A-9848BB0A1C32}" type="slidenum">
              <a:rPr lang="en-US" smtClean="0"/>
              <a:t>‹#›</a:t>
            </a:fld>
            <a:endParaRPr lang="en-US"/>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9372081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meta.stackexchange.com/questions/274359/does-the-ios-app-icon-have-the-red-notification-indicator" TargetMode="External"/><Relationship Id="rId3" Type="http://schemas.openxmlformats.org/officeDocument/2006/relationships/hyperlink" Target="https://www.flickr.com/photos/mikemacmarketing/30212411048" TargetMode="External"/><Relationship Id="rId7"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chinese.stackexchange.com/questions/22458/how-to-say-emojis-in-chinese" TargetMode="External"/><Relationship Id="rId5" Type="http://schemas.openxmlformats.org/officeDocument/2006/relationships/image" Target="../media/image3.jpe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s://www.rawpixel.com/" TargetMode="External"/><Relationship Id="rId2" Type="http://schemas.openxmlformats.org/officeDocument/2006/relationships/image" Target="../media/image5.1"/><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commons.wikimedia.org/wiki/File:Mars_Rover_Curiosity_in_Artist%27s_Concept,_Close-up.jpg"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s://grendz.com/pin/9201/" TargetMode="External"/><Relationship Id="rId5" Type="http://schemas.openxmlformats.org/officeDocument/2006/relationships/image" Target="../media/image8.jpeg"/><Relationship Id="rId4" Type="http://schemas.openxmlformats.org/officeDocument/2006/relationships/hyperlink" Target="https://www.ocr.org.uk/qualifications/cambridge-technicals/information-technology-2012/units/#level-3"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1.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cs typeface="Calibri Light"/>
              </a:rPr>
              <a:t>Information Technology</a:t>
            </a:r>
            <a:endParaRPr lang="en-US" sz="5400" dirty="0"/>
          </a:p>
        </p:txBody>
      </p:sp>
      <p:sp>
        <p:nvSpPr>
          <p:cNvPr id="3" name="Subtitle 2"/>
          <p:cNvSpPr>
            <a:spLocks noGrp="1"/>
          </p:cNvSpPr>
          <p:nvPr>
            <p:ph type="subTitle" idx="1"/>
          </p:nvPr>
        </p:nvSpPr>
        <p:spPr>
          <a:xfrm>
            <a:off x="2215044" y="4123072"/>
            <a:ext cx="8045373" cy="742279"/>
          </a:xfrm>
        </p:spPr>
        <p:txBody>
          <a:bodyPr vert="horz" lIns="91440" tIns="45720" rIns="91440" bIns="45720" rtlCol="0" anchor="t">
            <a:normAutofit/>
          </a:bodyPr>
          <a:lstStyle/>
          <a:p>
            <a:r>
              <a:rPr lang="en-US" dirty="0">
                <a:cs typeface="Calibri"/>
              </a:rPr>
              <a:t>Led by dan craig</a:t>
            </a:r>
            <a:endParaRPr lang="en-US" dirty="0"/>
          </a:p>
        </p:txBody>
      </p:sp>
      <p:pic>
        <p:nvPicPr>
          <p:cNvPr id="4" name="Picture 4" descr="A picture containing drawing, food&#10;&#10;Description automatically generated">
            <a:extLst>
              <a:ext uri="{FF2B5EF4-FFF2-40B4-BE49-F238E27FC236}">
                <a16:creationId xmlns:a16="http://schemas.microsoft.com/office/drawing/2014/main" id="{B57BE98B-F009-431A-BA43-58FC25889F11}"/>
              </a:ext>
            </a:extLst>
          </p:cNvPr>
          <p:cNvPicPr>
            <a:picLocks noChangeAspect="1"/>
          </p:cNvPicPr>
          <p:nvPr/>
        </p:nvPicPr>
        <p:blipFill>
          <a:blip r:embed="rId2"/>
          <a:stretch>
            <a:fillRect/>
          </a:stretch>
        </p:blipFill>
        <p:spPr>
          <a:xfrm>
            <a:off x="758575" y="5341640"/>
            <a:ext cx="639919" cy="829785"/>
          </a:xfrm>
          <a:prstGeom prst="rect">
            <a:avLst/>
          </a:prstGeom>
        </p:spPr>
      </p:pic>
      <p:sp>
        <p:nvSpPr>
          <p:cNvPr id="5" name="TextBox 4">
            <a:extLst>
              <a:ext uri="{FF2B5EF4-FFF2-40B4-BE49-F238E27FC236}">
                <a16:creationId xmlns:a16="http://schemas.microsoft.com/office/drawing/2014/main" id="{57CF580F-A92D-4D02-8CAE-70B23F26BB8F}"/>
              </a:ext>
            </a:extLst>
          </p:cNvPr>
          <p:cNvSpPr txBox="1"/>
          <p:nvPr/>
        </p:nvSpPr>
        <p:spPr>
          <a:xfrm>
            <a:off x="1398494" y="5294867"/>
            <a:ext cx="27432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dirty="0" err="1"/>
              <a:t>Ysgol</a:t>
            </a:r>
            <a:r>
              <a:rPr lang="en-US" dirty="0"/>
              <a:t> </a:t>
            </a:r>
            <a:r>
              <a:rPr lang="en-US" dirty="0" err="1"/>
              <a:t>Uwchradd</a:t>
            </a:r>
            <a:r>
              <a:rPr lang="en-US" dirty="0"/>
              <a:t> </a:t>
            </a:r>
          </a:p>
          <a:p>
            <a:pPr algn="l"/>
            <a:r>
              <a:rPr lang="en-GB" dirty="0"/>
              <a:t>Llanidloes</a:t>
            </a:r>
          </a:p>
          <a:p>
            <a:pPr algn="l"/>
            <a:r>
              <a:rPr lang="en-GB" dirty="0"/>
              <a:t>High School</a:t>
            </a:r>
            <a:endParaRPr lang="en-US" dirty="0"/>
          </a:p>
        </p:txBody>
      </p:sp>
      <p:sp>
        <p:nvSpPr>
          <p:cNvPr id="7" name="TextBox 6"/>
          <p:cNvSpPr txBox="1"/>
          <p:nvPr/>
        </p:nvSpPr>
        <p:spPr>
          <a:xfrm>
            <a:off x="2442754" y="981635"/>
            <a:ext cx="7406640" cy="646331"/>
          </a:xfrm>
          <a:prstGeom prst="rect">
            <a:avLst/>
          </a:prstGeom>
          <a:noFill/>
        </p:spPr>
        <p:txBody>
          <a:bodyPr wrap="square" rtlCol="0">
            <a:spAutoFit/>
          </a:bodyPr>
          <a:lstStyle/>
          <a:p>
            <a:pPr algn="ctr"/>
            <a:r>
              <a:rPr lang="en-GB" sz="3600" dirty="0"/>
              <a:t>Sixth Form Virtual Open Evening</a:t>
            </a:r>
            <a:endParaRPr lang="en-US" sz="3600" dirty="0"/>
          </a:p>
        </p:txBody>
      </p:sp>
    </p:spTree>
    <p:extLst>
      <p:ext uri="{BB962C8B-B14F-4D97-AF65-F5344CB8AC3E}">
        <p14:creationId xmlns:p14="http://schemas.microsoft.com/office/powerpoint/2010/main" val="109857222"/>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505A3-80AE-480F-8326-569A76930019}"/>
              </a:ext>
            </a:extLst>
          </p:cNvPr>
          <p:cNvSpPr>
            <a:spLocks noGrp="1"/>
          </p:cNvSpPr>
          <p:nvPr>
            <p:ph type="title"/>
          </p:nvPr>
        </p:nvSpPr>
        <p:spPr>
          <a:xfrm>
            <a:off x="5195727" y="382385"/>
            <a:ext cx="6335338" cy="1492132"/>
          </a:xfrm>
        </p:spPr>
        <p:txBody>
          <a:bodyPr>
            <a:normAutofit/>
          </a:bodyPr>
          <a:lstStyle/>
          <a:p>
            <a:r>
              <a:rPr lang="en-GB" sz="4300" dirty="0"/>
              <a:t>Why study Information technology?</a:t>
            </a:r>
            <a:endParaRPr lang="en-US" sz="4300" dirty="0"/>
          </a:p>
        </p:txBody>
      </p:sp>
      <p:pic>
        <p:nvPicPr>
          <p:cNvPr id="6" name="Picture 5" descr="Text&#10;&#10;Description automatically generated">
            <a:extLst>
              <a:ext uri="{FF2B5EF4-FFF2-40B4-BE49-F238E27FC236}">
                <a16:creationId xmlns:a16="http://schemas.microsoft.com/office/drawing/2014/main" id="{468029EA-5387-435C-8AFA-6581531FEF3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l="39096" r="12795"/>
          <a:stretch/>
        </p:blipFill>
        <p:spPr>
          <a:xfrm>
            <a:off x="688434" y="-9525"/>
            <a:ext cx="4129822" cy="6867525"/>
          </a:xfrm>
          <a:prstGeom prst="rect">
            <a:avLst/>
          </a:prstGeom>
        </p:spPr>
      </p:pic>
      <p:sp>
        <p:nvSpPr>
          <p:cNvPr id="11" name="Freeform 6">
            <a:extLst>
              <a:ext uri="{FF2B5EF4-FFF2-40B4-BE49-F238E27FC236}">
                <a16:creationId xmlns:a16="http://schemas.microsoft.com/office/drawing/2014/main" id="{5402222E-F041-43A0-81BC-1B3F2EF765E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3" name="Content Placeholder 2">
            <a:extLst>
              <a:ext uri="{FF2B5EF4-FFF2-40B4-BE49-F238E27FC236}">
                <a16:creationId xmlns:a16="http://schemas.microsoft.com/office/drawing/2014/main" id="{29B3BA2B-4548-46A3-9757-49B88C55F227}"/>
              </a:ext>
            </a:extLst>
          </p:cNvPr>
          <p:cNvSpPr>
            <a:spLocks noGrp="1"/>
          </p:cNvSpPr>
          <p:nvPr>
            <p:ph idx="1"/>
          </p:nvPr>
        </p:nvSpPr>
        <p:spPr>
          <a:xfrm>
            <a:off x="5195727" y="1952798"/>
            <a:ext cx="6335338" cy="3593591"/>
          </a:xfrm>
        </p:spPr>
        <p:txBody>
          <a:bodyPr>
            <a:normAutofit/>
          </a:bodyPr>
          <a:lstStyle/>
          <a:p>
            <a:pPr marL="0" indent="0">
              <a:lnSpc>
                <a:spcPct val="100000"/>
              </a:lnSpc>
              <a:buNone/>
            </a:pPr>
            <a:r>
              <a:rPr lang="en-US" sz="1700" dirty="0"/>
              <a:t>The future world will be divided into those who understand technology and those who have to pay them for their knowledge. The former governor of the Bank of England, Mark Carney, stated that within 20 years up to half of all jobs in the UK will be lost to AI systems and robots.</a:t>
            </a:r>
          </a:p>
          <a:p>
            <a:pPr marL="0" indent="0">
              <a:lnSpc>
                <a:spcPct val="100000"/>
              </a:lnSpc>
              <a:buNone/>
            </a:pPr>
            <a:r>
              <a:rPr lang="en-US" sz="1700" b="1" dirty="0"/>
              <a:t>Why study Information Technology? </a:t>
            </a:r>
            <a:r>
              <a:rPr lang="en-US" sz="1700" dirty="0"/>
              <a:t>Because the future excites you. Because you know that there will be new jobs, new opportunities, new ways of life. Because you want to be part of the technological revolution. Because you love being able to keep in touch with your friends through social media. Because you love all the things your phone can do. Because you love computer games and CGI, augmented and virtual reality, the development of robots, drones,  AI systems and chatbots. Because you embrace the new!</a:t>
            </a:r>
          </a:p>
          <a:p>
            <a:pPr marL="0" indent="0">
              <a:lnSpc>
                <a:spcPct val="100000"/>
              </a:lnSpc>
              <a:buNone/>
            </a:pPr>
            <a:endParaRPr lang="en-US" sz="1700" dirty="0"/>
          </a:p>
        </p:txBody>
      </p:sp>
      <p:sp>
        <p:nvSpPr>
          <p:cNvPr id="13" name="Rectangle 12">
            <a:extLst>
              <a:ext uri="{FF2B5EF4-FFF2-40B4-BE49-F238E27FC236}">
                <a16:creationId xmlns:a16="http://schemas.microsoft.com/office/drawing/2014/main" id="{B80D28A2-8EA4-4EF0-9056-3BDAA7290FD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pic>
        <p:nvPicPr>
          <p:cNvPr id="17" name="Picture 16">
            <a:extLst>
              <a:ext uri="{FF2B5EF4-FFF2-40B4-BE49-F238E27FC236}">
                <a16:creationId xmlns:a16="http://schemas.microsoft.com/office/drawing/2014/main" id="{1F4D65E3-04BC-4AF3-BA2C-3B8DF61FF743}"/>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5195727" y="5624670"/>
            <a:ext cx="2274498" cy="949853"/>
          </a:xfrm>
          <a:prstGeom prst="rect">
            <a:avLst/>
          </a:prstGeom>
        </p:spPr>
      </p:pic>
      <p:pic>
        <p:nvPicPr>
          <p:cNvPr id="20" name="Picture 19" descr="Graphical user interface, application&#10;&#10;Description automatically generated">
            <a:extLst>
              <a:ext uri="{FF2B5EF4-FFF2-40B4-BE49-F238E27FC236}">
                <a16:creationId xmlns:a16="http://schemas.microsoft.com/office/drawing/2014/main" id="{8681D548-5FAC-43A5-AE2B-FE8AB2C1F19A}"/>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xmlns="" r:id="rId8"/>
              </a:ext>
            </a:extLst>
          </a:blip>
          <a:stretch>
            <a:fillRect/>
          </a:stretch>
        </p:blipFill>
        <p:spPr>
          <a:xfrm>
            <a:off x="7976105" y="5793265"/>
            <a:ext cx="2274498" cy="682350"/>
          </a:xfrm>
          <a:prstGeom prst="rect">
            <a:avLst/>
          </a:prstGeom>
        </p:spPr>
      </p:pic>
    </p:spTree>
    <p:extLst>
      <p:ext uri="{BB962C8B-B14F-4D97-AF65-F5344CB8AC3E}">
        <p14:creationId xmlns:p14="http://schemas.microsoft.com/office/powerpoint/2010/main" val="3734439119"/>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356B7AC-8991-4B6B-92E2-9EBB80DBBCF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Freeform: Shape 25">
            <a:extLst>
              <a:ext uri="{FF2B5EF4-FFF2-40B4-BE49-F238E27FC236}">
                <a16:creationId xmlns:a16="http://schemas.microsoft.com/office/drawing/2014/main" id="{A8AFFF25-F4D6-4BBC-841D-3B3014EDBB3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15684" y="0"/>
            <a:ext cx="5676316" cy="6858000"/>
          </a:xfrm>
          <a:custGeom>
            <a:avLst/>
            <a:gdLst>
              <a:gd name="connsiteX0" fmla="*/ 0 w 5676316"/>
              <a:gd name="connsiteY0" fmla="*/ 0 h 6858000"/>
              <a:gd name="connsiteX1" fmla="*/ 5676316 w 5676316"/>
              <a:gd name="connsiteY1" fmla="*/ 0 h 6858000"/>
              <a:gd name="connsiteX2" fmla="*/ 5676316 w 5676316"/>
              <a:gd name="connsiteY2" fmla="*/ 6858000 h 6858000"/>
              <a:gd name="connsiteX3" fmla="*/ 0 w 5676316"/>
              <a:gd name="connsiteY3" fmla="*/ 6858000 h 6858000"/>
              <a:gd name="connsiteX4" fmla="*/ 4763 w 5676316"/>
              <a:gd name="connsiteY4" fmla="*/ 6791325 h 6858000"/>
              <a:gd name="connsiteX5" fmla="*/ 12700 w 5676316"/>
              <a:gd name="connsiteY5" fmla="*/ 6735762 h 6858000"/>
              <a:gd name="connsiteX6" fmla="*/ 22225 w 5676316"/>
              <a:gd name="connsiteY6" fmla="*/ 6683375 h 6858000"/>
              <a:gd name="connsiteX7" fmla="*/ 38100 w 5676316"/>
              <a:gd name="connsiteY7" fmla="*/ 6640512 h 6858000"/>
              <a:gd name="connsiteX8" fmla="*/ 53975 w 5676316"/>
              <a:gd name="connsiteY8" fmla="*/ 6597650 h 6858000"/>
              <a:gd name="connsiteX9" fmla="*/ 73025 w 5676316"/>
              <a:gd name="connsiteY9" fmla="*/ 6561137 h 6858000"/>
              <a:gd name="connsiteX10" fmla="*/ 92075 w 5676316"/>
              <a:gd name="connsiteY10" fmla="*/ 6523037 h 6858000"/>
              <a:gd name="connsiteX11" fmla="*/ 109538 w 5676316"/>
              <a:gd name="connsiteY11" fmla="*/ 6488112 h 6858000"/>
              <a:gd name="connsiteX12" fmla="*/ 127000 w 5676316"/>
              <a:gd name="connsiteY12" fmla="*/ 6448425 h 6858000"/>
              <a:gd name="connsiteX13" fmla="*/ 142875 w 5676316"/>
              <a:gd name="connsiteY13" fmla="*/ 6407150 h 6858000"/>
              <a:gd name="connsiteX14" fmla="*/ 157163 w 5676316"/>
              <a:gd name="connsiteY14" fmla="*/ 6361112 h 6858000"/>
              <a:gd name="connsiteX15" fmla="*/ 168275 w 5676316"/>
              <a:gd name="connsiteY15" fmla="*/ 6311900 h 6858000"/>
              <a:gd name="connsiteX16" fmla="*/ 176213 w 5676316"/>
              <a:gd name="connsiteY16" fmla="*/ 6251575 h 6858000"/>
              <a:gd name="connsiteX17" fmla="*/ 179388 w 5676316"/>
              <a:gd name="connsiteY17" fmla="*/ 6183312 h 6858000"/>
              <a:gd name="connsiteX18" fmla="*/ 176213 w 5676316"/>
              <a:gd name="connsiteY18" fmla="*/ 6113462 h 6858000"/>
              <a:gd name="connsiteX19" fmla="*/ 168275 w 5676316"/>
              <a:gd name="connsiteY19" fmla="*/ 6056312 h 6858000"/>
              <a:gd name="connsiteX20" fmla="*/ 157163 w 5676316"/>
              <a:gd name="connsiteY20" fmla="*/ 6003925 h 6858000"/>
              <a:gd name="connsiteX21" fmla="*/ 142875 w 5676316"/>
              <a:gd name="connsiteY21" fmla="*/ 5956300 h 6858000"/>
              <a:gd name="connsiteX22" fmla="*/ 127000 w 5676316"/>
              <a:gd name="connsiteY22" fmla="*/ 5915025 h 6858000"/>
              <a:gd name="connsiteX23" fmla="*/ 107950 w 5676316"/>
              <a:gd name="connsiteY23" fmla="*/ 5876925 h 6858000"/>
              <a:gd name="connsiteX24" fmla="*/ 88900 w 5676316"/>
              <a:gd name="connsiteY24" fmla="*/ 5840412 h 6858000"/>
              <a:gd name="connsiteX25" fmla="*/ 69850 w 5676316"/>
              <a:gd name="connsiteY25" fmla="*/ 5802312 h 6858000"/>
              <a:gd name="connsiteX26" fmla="*/ 52388 w 5676316"/>
              <a:gd name="connsiteY26" fmla="*/ 5762625 h 6858000"/>
              <a:gd name="connsiteX27" fmla="*/ 34925 w 5676316"/>
              <a:gd name="connsiteY27" fmla="*/ 5721350 h 6858000"/>
              <a:gd name="connsiteX28" fmla="*/ 20638 w 5676316"/>
              <a:gd name="connsiteY28" fmla="*/ 5675312 h 6858000"/>
              <a:gd name="connsiteX29" fmla="*/ 11113 w 5676316"/>
              <a:gd name="connsiteY29" fmla="*/ 5622925 h 6858000"/>
              <a:gd name="connsiteX30" fmla="*/ 1588 w 5676316"/>
              <a:gd name="connsiteY30" fmla="*/ 5562600 h 6858000"/>
              <a:gd name="connsiteX31" fmla="*/ 0 w 5676316"/>
              <a:gd name="connsiteY31" fmla="*/ 5494337 h 6858000"/>
              <a:gd name="connsiteX32" fmla="*/ 1588 w 5676316"/>
              <a:gd name="connsiteY32" fmla="*/ 5426075 h 6858000"/>
              <a:gd name="connsiteX33" fmla="*/ 11113 w 5676316"/>
              <a:gd name="connsiteY33" fmla="*/ 5365750 h 6858000"/>
              <a:gd name="connsiteX34" fmla="*/ 20638 w 5676316"/>
              <a:gd name="connsiteY34" fmla="*/ 5313362 h 6858000"/>
              <a:gd name="connsiteX35" fmla="*/ 34925 w 5676316"/>
              <a:gd name="connsiteY35" fmla="*/ 5268912 h 6858000"/>
              <a:gd name="connsiteX36" fmla="*/ 52388 w 5676316"/>
              <a:gd name="connsiteY36" fmla="*/ 5226050 h 6858000"/>
              <a:gd name="connsiteX37" fmla="*/ 69850 w 5676316"/>
              <a:gd name="connsiteY37" fmla="*/ 5186362 h 6858000"/>
              <a:gd name="connsiteX38" fmla="*/ 88900 w 5676316"/>
              <a:gd name="connsiteY38" fmla="*/ 5149850 h 6858000"/>
              <a:gd name="connsiteX39" fmla="*/ 107950 w 5676316"/>
              <a:gd name="connsiteY39" fmla="*/ 5114925 h 6858000"/>
              <a:gd name="connsiteX40" fmla="*/ 127000 w 5676316"/>
              <a:gd name="connsiteY40" fmla="*/ 5075237 h 6858000"/>
              <a:gd name="connsiteX41" fmla="*/ 142875 w 5676316"/>
              <a:gd name="connsiteY41" fmla="*/ 5033962 h 6858000"/>
              <a:gd name="connsiteX42" fmla="*/ 157163 w 5676316"/>
              <a:gd name="connsiteY42" fmla="*/ 4987925 h 6858000"/>
              <a:gd name="connsiteX43" fmla="*/ 168275 w 5676316"/>
              <a:gd name="connsiteY43" fmla="*/ 4935537 h 6858000"/>
              <a:gd name="connsiteX44" fmla="*/ 176213 w 5676316"/>
              <a:gd name="connsiteY44" fmla="*/ 4875212 h 6858000"/>
              <a:gd name="connsiteX45" fmla="*/ 179388 w 5676316"/>
              <a:gd name="connsiteY45" fmla="*/ 4806950 h 6858000"/>
              <a:gd name="connsiteX46" fmla="*/ 176213 w 5676316"/>
              <a:gd name="connsiteY46" fmla="*/ 4738687 h 6858000"/>
              <a:gd name="connsiteX47" fmla="*/ 168275 w 5676316"/>
              <a:gd name="connsiteY47" fmla="*/ 4678362 h 6858000"/>
              <a:gd name="connsiteX48" fmla="*/ 157163 w 5676316"/>
              <a:gd name="connsiteY48" fmla="*/ 4625975 h 6858000"/>
              <a:gd name="connsiteX49" fmla="*/ 142875 w 5676316"/>
              <a:gd name="connsiteY49" fmla="*/ 4579937 h 6858000"/>
              <a:gd name="connsiteX50" fmla="*/ 127000 w 5676316"/>
              <a:gd name="connsiteY50" fmla="*/ 4537075 h 6858000"/>
              <a:gd name="connsiteX51" fmla="*/ 107950 w 5676316"/>
              <a:gd name="connsiteY51" fmla="*/ 4498975 h 6858000"/>
              <a:gd name="connsiteX52" fmla="*/ 69850 w 5676316"/>
              <a:gd name="connsiteY52" fmla="*/ 4424362 h 6858000"/>
              <a:gd name="connsiteX53" fmla="*/ 52388 w 5676316"/>
              <a:gd name="connsiteY53" fmla="*/ 4386262 h 6858000"/>
              <a:gd name="connsiteX54" fmla="*/ 34925 w 5676316"/>
              <a:gd name="connsiteY54" fmla="*/ 4343400 h 6858000"/>
              <a:gd name="connsiteX55" fmla="*/ 20638 w 5676316"/>
              <a:gd name="connsiteY55" fmla="*/ 4297362 h 6858000"/>
              <a:gd name="connsiteX56" fmla="*/ 11113 w 5676316"/>
              <a:gd name="connsiteY56" fmla="*/ 4244975 h 6858000"/>
              <a:gd name="connsiteX57" fmla="*/ 1588 w 5676316"/>
              <a:gd name="connsiteY57" fmla="*/ 4186237 h 6858000"/>
              <a:gd name="connsiteX58" fmla="*/ 0 w 5676316"/>
              <a:gd name="connsiteY58" fmla="*/ 4116387 h 6858000"/>
              <a:gd name="connsiteX59" fmla="*/ 1588 w 5676316"/>
              <a:gd name="connsiteY59" fmla="*/ 4048125 h 6858000"/>
              <a:gd name="connsiteX60" fmla="*/ 11113 w 5676316"/>
              <a:gd name="connsiteY60" fmla="*/ 3987800 h 6858000"/>
              <a:gd name="connsiteX61" fmla="*/ 20638 w 5676316"/>
              <a:gd name="connsiteY61" fmla="*/ 3935412 h 6858000"/>
              <a:gd name="connsiteX62" fmla="*/ 34925 w 5676316"/>
              <a:gd name="connsiteY62" fmla="*/ 3890962 h 6858000"/>
              <a:gd name="connsiteX63" fmla="*/ 52388 w 5676316"/>
              <a:gd name="connsiteY63" fmla="*/ 3848100 h 6858000"/>
              <a:gd name="connsiteX64" fmla="*/ 69850 w 5676316"/>
              <a:gd name="connsiteY64" fmla="*/ 3811587 h 6858000"/>
              <a:gd name="connsiteX65" fmla="*/ 107950 w 5676316"/>
              <a:gd name="connsiteY65" fmla="*/ 3736975 h 6858000"/>
              <a:gd name="connsiteX66" fmla="*/ 127000 w 5676316"/>
              <a:gd name="connsiteY66" fmla="*/ 3697287 h 6858000"/>
              <a:gd name="connsiteX67" fmla="*/ 142875 w 5676316"/>
              <a:gd name="connsiteY67" fmla="*/ 3656012 h 6858000"/>
              <a:gd name="connsiteX68" fmla="*/ 157163 w 5676316"/>
              <a:gd name="connsiteY68" fmla="*/ 3609975 h 6858000"/>
              <a:gd name="connsiteX69" fmla="*/ 168275 w 5676316"/>
              <a:gd name="connsiteY69" fmla="*/ 3557587 h 6858000"/>
              <a:gd name="connsiteX70" fmla="*/ 176213 w 5676316"/>
              <a:gd name="connsiteY70" fmla="*/ 3497262 h 6858000"/>
              <a:gd name="connsiteX71" fmla="*/ 179388 w 5676316"/>
              <a:gd name="connsiteY71" fmla="*/ 3427412 h 6858000"/>
              <a:gd name="connsiteX72" fmla="*/ 176213 w 5676316"/>
              <a:gd name="connsiteY72" fmla="*/ 3360737 h 6858000"/>
              <a:gd name="connsiteX73" fmla="*/ 168275 w 5676316"/>
              <a:gd name="connsiteY73" fmla="*/ 3300412 h 6858000"/>
              <a:gd name="connsiteX74" fmla="*/ 157163 w 5676316"/>
              <a:gd name="connsiteY74" fmla="*/ 3248025 h 6858000"/>
              <a:gd name="connsiteX75" fmla="*/ 142875 w 5676316"/>
              <a:gd name="connsiteY75" fmla="*/ 3201987 h 6858000"/>
              <a:gd name="connsiteX76" fmla="*/ 127000 w 5676316"/>
              <a:gd name="connsiteY76" fmla="*/ 3160712 h 6858000"/>
              <a:gd name="connsiteX77" fmla="*/ 107950 w 5676316"/>
              <a:gd name="connsiteY77" fmla="*/ 3121025 h 6858000"/>
              <a:gd name="connsiteX78" fmla="*/ 88900 w 5676316"/>
              <a:gd name="connsiteY78" fmla="*/ 3084512 h 6858000"/>
              <a:gd name="connsiteX79" fmla="*/ 69850 w 5676316"/>
              <a:gd name="connsiteY79" fmla="*/ 3046412 h 6858000"/>
              <a:gd name="connsiteX80" fmla="*/ 52388 w 5676316"/>
              <a:gd name="connsiteY80" fmla="*/ 3009900 h 6858000"/>
              <a:gd name="connsiteX81" fmla="*/ 34925 w 5676316"/>
              <a:gd name="connsiteY81" fmla="*/ 2967037 h 6858000"/>
              <a:gd name="connsiteX82" fmla="*/ 20638 w 5676316"/>
              <a:gd name="connsiteY82" fmla="*/ 2922587 h 6858000"/>
              <a:gd name="connsiteX83" fmla="*/ 11113 w 5676316"/>
              <a:gd name="connsiteY83" fmla="*/ 2868612 h 6858000"/>
              <a:gd name="connsiteX84" fmla="*/ 1588 w 5676316"/>
              <a:gd name="connsiteY84" fmla="*/ 2809875 h 6858000"/>
              <a:gd name="connsiteX85" fmla="*/ 0 w 5676316"/>
              <a:gd name="connsiteY85" fmla="*/ 2741612 h 6858000"/>
              <a:gd name="connsiteX86" fmla="*/ 1588 w 5676316"/>
              <a:gd name="connsiteY86" fmla="*/ 2671762 h 6858000"/>
              <a:gd name="connsiteX87" fmla="*/ 11113 w 5676316"/>
              <a:gd name="connsiteY87" fmla="*/ 2613025 h 6858000"/>
              <a:gd name="connsiteX88" fmla="*/ 20638 w 5676316"/>
              <a:gd name="connsiteY88" fmla="*/ 2560637 h 6858000"/>
              <a:gd name="connsiteX89" fmla="*/ 34925 w 5676316"/>
              <a:gd name="connsiteY89" fmla="*/ 2513012 h 6858000"/>
              <a:gd name="connsiteX90" fmla="*/ 52388 w 5676316"/>
              <a:gd name="connsiteY90" fmla="*/ 2471737 h 6858000"/>
              <a:gd name="connsiteX91" fmla="*/ 69850 w 5676316"/>
              <a:gd name="connsiteY91" fmla="*/ 2433637 h 6858000"/>
              <a:gd name="connsiteX92" fmla="*/ 88900 w 5676316"/>
              <a:gd name="connsiteY92" fmla="*/ 2395537 h 6858000"/>
              <a:gd name="connsiteX93" fmla="*/ 107950 w 5676316"/>
              <a:gd name="connsiteY93" fmla="*/ 2359025 h 6858000"/>
              <a:gd name="connsiteX94" fmla="*/ 127000 w 5676316"/>
              <a:gd name="connsiteY94" fmla="*/ 2319337 h 6858000"/>
              <a:gd name="connsiteX95" fmla="*/ 142875 w 5676316"/>
              <a:gd name="connsiteY95" fmla="*/ 2278062 h 6858000"/>
              <a:gd name="connsiteX96" fmla="*/ 157163 w 5676316"/>
              <a:gd name="connsiteY96" fmla="*/ 2232025 h 6858000"/>
              <a:gd name="connsiteX97" fmla="*/ 168275 w 5676316"/>
              <a:gd name="connsiteY97" fmla="*/ 2179637 h 6858000"/>
              <a:gd name="connsiteX98" fmla="*/ 176213 w 5676316"/>
              <a:gd name="connsiteY98" fmla="*/ 2119312 h 6858000"/>
              <a:gd name="connsiteX99" fmla="*/ 179388 w 5676316"/>
              <a:gd name="connsiteY99" fmla="*/ 2051050 h 6858000"/>
              <a:gd name="connsiteX100" fmla="*/ 176213 w 5676316"/>
              <a:gd name="connsiteY100" fmla="*/ 1982787 h 6858000"/>
              <a:gd name="connsiteX101" fmla="*/ 168275 w 5676316"/>
              <a:gd name="connsiteY101" fmla="*/ 1922462 h 6858000"/>
              <a:gd name="connsiteX102" fmla="*/ 157163 w 5676316"/>
              <a:gd name="connsiteY102" fmla="*/ 1870075 h 6858000"/>
              <a:gd name="connsiteX103" fmla="*/ 142875 w 5676316"/>
              <a:gd name="connsiteY103" fmla="*/ 1824037 h 6858000"/>
              <a:gd name="connsiteX104" fmla="*/ 127000 w 5676316"/>
              <a:gd name="connsiteY104" fmla="*/ 1782762 h 6858000"/>
              <a:gd name="connsiteX105" fmla="*/ 107950 w 5676316"/>
              <a:gd name="connsiteY105" fmla="*/ 1743075 h 6858000"/>
              <a:gd name="connsiteX106" fmla="*/ 88900 w 5676316"/>
              <a:gd name="connsiteY106" fmla="*/ 1708150 h 6858000"/>
              <a:gd name="connsiteX107" fmla="*/ 69850 w 5676316"/>
              <a:gd name="connsiteY107" fmla="*/ 1671637 h 6858000"/>
              <a:gd name="connsiteX108" fmla="*/ 52388 w 5676316"/>
              <a:gd name="connsiteY108" fmla="*/ 1631950 h 6858000"/>
              <a:gd name="connsiteX109" fmla="*/ 34925 w 5676316"/>
              <a:gd name="connsiteY109" fmla="*/ 1589087 h 6858000"/>
              <a:gd name="connsiteX110" fmla="*/ 20638 w 5676316"/>
              <a:gd name="connsiteY110" fmla="*/ 1544637 h 6858000"/>
              <a:gd name="connsiteX111" fmla="*/ 11113 w 5676316"/>
              <a:gd name="connsiteY111" fmla="*/ 1492250 h 6858000"/>
              <a:gd name="connsiteX112" fmla="*/ 1588 w 5676316"/>
              <a:gd name="connsiteY112" fmla="*/ 1431925 h 6858000"/>
              <a:gd name="connsiteX113" fmla="*/ 0 w 5676316"/>
              <a:gd name="connsiteY113" fmla="*/ 1363662 h 6858000"/>
              <a:gd name="connsiteX114" fmla="*/ 1588 w 5676316"/>
              <a:gd name="connsiteY114" fmla="*/ 1295400 h 6858000"/>
              <a:gd name="connsiteX115" fmla="*/ 11113 w 5676316"/>
              <a:gd name="connsiteY115" fmla="*/ 1235075 h 6858000"/>
              <a:gd name="connsiteX116" fmla="*/ 20638 w 5676316"/>
              <a:gd name="connsiteY116" fmla="*/ 1182687 h 6858000"/>
              <a:gd name="connsiteX117" fmla="*/ 34925 w 5676316"/>
              <a:gd name="connsiteY117" fmla="*/ 1136650 h 6858000"/>
              <a:gd name="connsiteX118" fmla="*/ 52388 w 5676316"/>
              <a:gd name="connsiteY118" fmla="*/ 1095375 h 6858000"/>
              <a:gd name="connsiteX119" fmla="*/ 69850 w 5676316"/>
              <a:gd name="connsiteY119" fmla="*/ 1055687 h 6858000"/>
              <a:gd name="connsiteX120" fmla="*/ 88900 w 5676316"/>
              <a:gd name="connsiteY120" fmla="*/ 1017587 h 6858000"/>
              <a:gd name="connsiteX121" fmla="*/ 107950 w 5676316"/>
              <a:gd name="connsiteY121" fmla="*/ 981075 h 6858000"/>
              <a:gd name="connsiteX122" fmla="*/ 127000 w 5676316"/>
              <a:gd name="connsiteY122" fmla="*/ 942975 h 6858000"/>
              <a:gd name="connsiteX123" fmla="*/ 142875 w 5676316"/>
              <a:gd name="connsiteY123" fmla="*/ 901700 h 6858000"/>
              <a:gd name="connsiteX124" fmla="*/ 157163 w 5676316"/>
              <a:gd name="connsiteY124" fmla="*/ 854075 h 6858000"/>
              <a:gd name="connsiteX125" fmla="*/ 168275 w 5676316"/>
              <a:gd name="connsiteY125" fmla="*/ 801687 h 6858000"/>
              <a:gd name="connsiteX126" fmla="*/ 176213 w 5676316"/>
              <a:gd name="connsiteY126" fmla="*/ 744537 h 6858000"/>
              <a:gd name="connsiteX127" fmla="*/ 179388 w 5676316"/>
              <a:gd name="connsiteY127" fmla="*/ 673100 h 6858000"/>
              <a:gd name="connsiteX128" fmla="*/ 176213 w 5676316"/>
              <a:gd name="connsiteY128" fmla="*/ 606425 h 6858000"/>
              <a:gd name="connsiteX129" fmla="*/ 168275 w 5676316"/>
              <a:gd name="connsiteY129" fmla="*/ 546100 h 6858000"/>
              <a:gd name="connsiteX130" fmla="*/ 157163 w 5676316"/>
              <a:gd name="connsiteY130" fmla="*/ 496887 h 6858000"/>
              <a:gd name="connsiteX131" fmla="*/ 142875 w 5676316"/>
              <a:gd name="connsiteY131" fmla="*/ 450850 h 6858000"/>
              <a:gd name="connsiteX132" fmla="*/ 127000 w 5676316"/>
              <a:gd name="connsiteY132" fmla="*/ 409575 h 6858000"/>
              <a:gd name="connsiteX133" fmla="*/ 109538 w 5676316"/>
              <a:gd name="connsiteY133" fmla="*/ 369887 h 6858000"/>
              <a:gd name="connsiteX134" fmla="*/ 92075 w 5676316"/>
              <a:gd name="connsiteY134" fmla="*/ 334962 h 6858000"/>
              <a:gd name="connsiteX135" fmla="*/ 73025 w 5676316"/>
              <a:gd name="connsiteY135" fmla="*/ 296862 h 6858000"/>
              <a:gd name="connsiteX136" fmla="*/ 53975 w 5676316"/>
              <a:gd name="connsiteY136" fmla="*/ 260350 h 6858000"/>
              <a:gd name="connsiteX137" fmla="*/ 38100 w 5676316"/>
              <a:gd name="connsiteY137" fmla="*/ 217487 h 6858000"/>
              <a:gd name="connsiteX138" fmla="*/ 22225 w 5676316"/>
              <a:gd name="connsiteY138" fmla="*/ 174625 h 6858000"/>
              <a:gd name="connsiteX139" fmla="*/ 12700 w 5676316"/>
              <a:gd name="connsiteY139" fmla="*/ 122237 h 6858000"/>
              <a:gd name="connsiteX140" fmla="*/ 4763 w 5676316"/>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676316" h="6858000">
                <a:moveTo>
                  <a:pt x="0" y="0"/>
                </a:moveTo>
                <a:lnTo>
                  <a:pt x="5676316" y="0"/>
                </a:lnTo>
                <a:lnTo>
                  <a:pt x="5676316"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7151914" y="382384"/>
            <a:ext cx="4593772" cy="1821185"/>
          </a:xfrm>
        </p:spPr>
        <p:txBody>
          <a:bodyPr anchor="ctr">
            <a:normAutofit/>
          </a:bodyPr>
          <a:lstStyle/>
          <a:p>
            <a:r>
              <a:rPr lang="en-GB" sz="4000"/>
              <a:t>Course description</a:t>
            </a:r>
            <a:endParaRPr lang="en-US" sz="4000"/>
          </a:p>
        </p:txBody>
      </p:sp>
      <p:pic>
        <p:nvPicPr>
          <p:cNvPr id="7" name="Picture 6" descr="A picture containing text, indoor, monitor&#10;&#10;Description automatically generated">
            <a:extLst>
              <a:ext uri="{FF2B5EF4-FFF2-40B4-BE49-F238E27FC236}">
                <a16:creationId xmlns:a16="http://schemas.microsoft.com/office/drawing/2014/main" id="{D2DB1C66-A82F-473E-8200-0D4709D97DBC}"/>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rcRect t="8552"/>
          <a:stretch/>
        </p:blipFill>
        <p:spPr>
          <a:xfrm>
            <a:off x="20" y="10"/>
            <a:ext cx="6577170" cy="3383270"/>
          </a:xfrm>
          <a:custGeom>
            <a:avLst/>
            <a:gdLst/>
            <a:ahLst/>
            <a:cxnLst/>
            <a:rect l="l" t="t" r="r" b="b"/>
            <a:pathLst>
              <a:path w="6577190" h="3383280">
                <a:moveTo>
                  <a:pt x="0" y="0"/>
                </a:moveTo>
                <a:lnTo>
                  <a:pt x="6397802" y="0"/>
                </a:lnTo>
                <a:lnTo>
                  <a:pt x="6402565" y="66675"/>
                </a:lnTo>
                <a:lnTo>
                  <a:pt x="6410502" y="122237"/>
                </a:lnTo>
                <a:lnTo>
                  <a:pt x="6420027" y="174625"/>
                </a:lnTo>
                <a:lnTo>
                  <a:pt x="6435902" y="217487"/>
                </a:lnTo>
                <a:lnTo>
                  <a:pt x="6451777" y="260350"/>
                </a:lnTo>
                <a:lnTo>
                  <a:pt x="6470827" y="296862"/>
                </a:lnTo>
                <a:lnTo>
                  <a:pt x="6489877" y="334962"/>
                </a:lnTo>
                <a:lnTo>
                  <a:pt x="6507340" y="369887"/>
                </a:lnTo>
                <a:lnTo>
                  <a:pt x="6524802" y="409575"/>
                </a:lnTo>
                <a:lnTo>
                  <a:pt x="6540677" y="450850"/>
                </a:lnTo>
                <a:lnTo>
                  <a:pt x="6554965" y="496887"/>
                </a:lnTo>
                <a:lnTo>
                  <a:pt x="6566077" y="546100"/>
                </a:lnTo>
                <a:lnTo>
                  <a:pt x="6574015" y="606425"/>
                </a:lnTo>
                <a:lnTo>
                  <a:pt x="6577190" y="673100"/>
                </a:lnTo>
                <a:lnTo>
                  <a:pt x="6574015" y="744537"/>
                </a:lnTo>
                <a:lnTo>
                  <a:pt x="6566077" y="801687"/>
                </a:lnTo>
                <a:lnTo>
                  <a:pt x="6554965" y="854075"/>
                </a:lnTo>
                <a:lnTo>
                  <a:pt x="6540677" y="901700"/>
                </a:lnTo>
                <a:lnTo>
                  <a:pt x="6524802" y="942975"/>
                </a:lnTo>
                <a:lnTo>
                  <a:pt x="6505752" y="981075"/>
                </a:lnTo>
                <a:lnTo>
                  <a:pt x="6486702" y="1017587"/>
                </a:lnTo>
                <a:lnTo>
                  <a:pt x="6467652" y="1055687"/>
                </a:lnTo>
                <a:lnTo>
                  <a:pt x="6450190" y="1095375"/>
                </a:lnTo>
                <a:lnTo>
                  <a:pt x="6432727" y="1136650"/>
                </a:lnTo>
                <a:lnTo>
                  <a:pt x="6418440" y="1182687"/>
                </a:lnTo>
                <a:lnTo>
                  <a:pt x="6408915" y="1235075"/>
                </a:lnTo>
                <a:lnTo>
                  <a:pt x="6399390" y="1295400"/>
                </a:lnTo>
                <a:lnTo>
                  <a:pt x="6397802" y="1363662"/>
                </a:lnTo>
                <a:lnTo>
                  <a:pt x="6399390" y="1431925"/>
                </a:lnTo>
                <a:lnTo>
                  <a:pt x="6408915" y="1492250"/>
                </a:lnTo>
                <a:lnTo>
                  <a:pt x="6418440" y="1544637"/>
                </a:lnTo>
                <a:lnTo>
                  <a:pt x="6432727" y="1589087"/>
                </a:lnTo>
                <a:lnTo>
                  <a:pt x="6450190" y="1631950"/>
                </a:lnTo>
                <a:lnTo>
                  <a:pt x="6467652" y="1671637"/>
                </a:lnTo>
                <a:lnTo>
                  <a:pt x="6486702" y="1708150"/>
                </a:lnTo>
                <a:lnTo>
                  <a:pt x="6505752" y="1743075"/>
                </a:lnTo>
                <a:lnTo>
                  <a:pt x="6524802" y="1782762"/>
                </a:lnTo>
                <a:lnTo>
                  <a:pt x="6540677" y="1824037"/>
                </a:lnTo>
                <a:lnTo>
                  <a:pt x="6554965" y="1870075"/>
                </a:lnTo>
                <a:lnTo>
                  <a:pt x="6566077" y="1922462"/>
                </a:lnTo>
                <a:lnTo>
                  <a:pt x="6574015" y="1982787"/>
                </a:lnTo>
                <a:lnTo>
                  <a:pt x="6577190" y="2051050"/>
                </a:lnTo>
                <a:lnTo>
                  <a:pt x="6574015" y="2119312"/>
                </a:lnTo>
                <a:lnTo>
                  <a:pt x="6566077" y="2179637"/>
                </a:lnTo>
                <a:lnTo>
                  <a:pt x="6554965" y="2232025"/>
                </a:lnTo>
                <a:lnTo>
                  <a:pt x="6540677" y="2278062"/>
                </a:lnTo>
                <a:lnTo>
                  <a:pt x="6524802" y="2319337"/>
                </a:lnTo>
                <a:lnTo>
                  <a:pt x="6505752" y="2359025"/>
                </a:lnTo>
                <a:lnTo>
                  <a:pt x="6486702" y="2395537"/>
                </a:lnTo>
                <a:lnTo>
                  <a:pt x="6467652" y="2433637"/>
                </a:lnTo>
                <a:lnTo>
                  <a:pt x="6450190" y="2471737"/>
                </a:lnTo>
                <a:lnTo>
                  <a:pt x="6432727" y="2513012"/>
                </a:lnTo>
                <a:lnTo>
                  <a:pt x="6418440" y="2560637"/>
                </a:lnTo>
                <a:lnTo>
                  <a:pt x="6408915" y="2613025"/>
                </a:lnTo>
                <a:lnTo>
                  <a:pt x="6399390" y="2671762"/>
                </a:lnTo>
                <a:lnTo>
                  <a:pt x="6397802" y="2741612"/>
                </a:lnTo>
                <a:lnTo>
                  <a:pt x="6399390" y="2809875"/>
                </a:lnTo>
                <a:lnTo>
                  <a:pt x="6408915" y="2868612"/>
                </a:lnTo>
                <a:lnTo>
                  <a:pt x="6418440" y="2922587"/>
                </a:lnTo>
                <a:lnTo>
                  <a:pt x="6432727" y="2967037"/>
                </a:lnTo>
                <a:lnTo>
                  <a:pt x="6450190" y="3009900"/>
                </a:lnTo>
                <a:lnTo>
                  <a:pt x="6467652" y="3046412"/>
                </a:lnTo>
                <a:lnTo>
                  <a:pt x="6486702" y="3084512"/>
                </a:lnTo>
                <a:lnTo>
                  <a:pt x="6505752" y="3121025"/>
                </a:lnTo>
                <a:lnTo>
                  <a:pt x="6524802" y="3160712"/>
                </a:lnTo>
                <a:lnTo>
                  <a:pt x="6540677" y="3201987"/>
                </a:lnTo>
                <a:lnTo>
                  <a:pt x="6554965" y="3248025"/>
                </a:lnTo>
                <a:lnTo>
                  <a:pt x="6566077" y="3300412"/>
                </a:lnTo>
                <a:lnTo>
                  <a:pt x="6574015" y="3360737"/>
                </a:lnTo>
                <a:lnTo>
                  <a:pt x="6575089" y="3383280"/>
                </a:lnTo>
                <a:lnTo>
                  <a:pt x="0" y="3383280"/>
                </a:lnTo>
                <a:close/>
              </a:path>
            </a:pathLst>
          </a:custGeom>
        </p:spPr>
      </p:pic>
      <p:pic>
        <p:nvPicPr>
          <p:cNvPr id="5" name="Picture 4" descr="A picture containing sky, outdoor, mountain, desert&#10;&#10;Description automatically generated">
            <a:extLst>
              <a:ext uri="{FF2B5EF4-FFF2-40B4-BE49-F238E27FC236}">
                <a16:creationId xmlns:a16="http://schemas.microsoft.com/office/drawing/2014/main" id="{82ACD215-A9AF-4AAC-87BC-8898CEBF0E76}"/>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xmlns="" r:id="rId5"/>
              </a:ext>
            </a:extLst>
          </a:blip>
          <a:srcRect t="8552"/>
          <a:stretch/>
        </p:blipFill>
        <p:spPr>
          <a:xfrm>
            <a:off x="20" y="3474720"/>
            <a:ext cx="6577170" cy="3383280"/>
          </a:xfrm>
          <a:custGeom>
            <a:avLst/>
            <a:gdLst/>
            <a:ahLst/>
            <a:cxnLst/>
            <a:rect l="l" t="t" r="r" b="b"/>
            <a:pathLst>
              <a:path w="6577190" h="3383280">
                <a:moveTo>
                  <a:pt x="0" y="0"/>
                </a:moveTo>
                <a:lnTo>
                  <a:pt x="6575040" y="0"/>
                </a:lnTo>
                <a:lnTo>
                  <a:pt x="6574015" y="22542"/>
                </a:lnTo>
                <a:lnTo>
                  <a:pt x="6566077" y="82867"/>
                </a:lnTo>
                <a:lnTo>
                  <a:pt x="6554965" y="135255"/>
                </a:lnTo>
                <a:lnTo>
                  <a:pt x="6540677" y="181292"/>
                </a:lnTo>
                <a:lnTo>
                  <a:pt x="6524802" y="222567"/>
                </a:lnTo>
                <a:lnTo>
                  <a:pt x="6505752" y="262255"/>
                </a:lnTo>
                <a:lnTo>
                  <a:pt x="6467652" y="336867"/>
                </a:lnTo>
                <a:lnTo>
                  <a:pt x="6450190" y="373380"/>
                </a:lnTo>
                <a:lnTo>
                  <a:pt x="6432727" y="416242"/>
                </a:lnTo>
                <a:lnTo>
                  <a:pt x="6418440" y="460692"/>
                </a:lnTo>
                <a:lnTo>
                  <a:pt x="6408915" y="513080"/>
                </a:lnTo>
                <a:lnTo>
                  <a:pt x="6399390" y="573405"/>
                </a:lnTo>
                <a:lnTo>
                  <a:pt x="6397802" y="641667"/>
                </a:lnTo>
                <a:lnTo>
                  <a:pt x="6399390" y="711517"/>
                </a:lnTo>
                <a:lnTo>
                  <a:pt x="6408915" y="770255"/>
                </a:lnTo>
                <a:lnTo>
                  <a:pt x="6418440" y="822642"/>
                </a:lnTo>
                <a:lnTo>
                  <a:pt x="6432727" y="868680"/>
                </a:lnTo>
                <a:lnTo>
                  <a:pt x="6450190" y="911542"/>
                </a:lnTo>
                <a:lnTo>
                  <a:pt x="6467652" y="949642"/>
                </a:lnTo>
                <a:lnTo>
                  <a:pt x="6505752" y="1024255"/>
                </a:lnTo>
                <a:lnTo>
                  <a:pt x="6524802" y="1062355"/>
                </a:lnTo>
                <a:lnTo>
                  <a:pt x="6540677" y="1105217"/>
                </a:lnTo>
                <a:lnTo>
                  <a:pt x="6554965" y="1151255"/>
                </a:lnTo>
                <a:lnTo>
                  <a:pt x="6566077" y="1203642"/>
                </a:lnTo>
                <a:lnTo>
                  <a:pt x="6574015" y="1263967"/>
                </a:lnTo>
                <a:lnTo>
                  <a:pt x="6577190" y="1332230"/>
                </a:lnTo>
                <a:lnTo>
                  <a:pt x="6574015" y="1400492"/>
                </a:lnTo>
                <a:lnTo>
                  <a:pt x="6566077" y="1460817"/>
                </a:lnTo>
                <a:lnTo>
                  <a:pt x="6554965" y="1513205"/>
                </a:lnTo>
                <a:lnTo>
                  <a:pt x="6540677" y="1559242"/>
                </a:lnTo>
                <a:lnTo>
                  <a:pt x="6524802" y="1600517"/>
                </a:lnTo>
                <a:lnTo>
                  <a:pt x="6505752" y="1640205"/>
                </a:lnTo>
                <a:lnTo>
                  <a:pt x="6486702" y="1675130"/>
                </a:lnTo>
                <a:lnTo>
                  <a:pt x="6467652" y="1711642"/>
                </a:lnTo>
                <a:lnTo>
                  <a:pt x="6450190" y="1751330"/>
                </a:lnTo>
                <a:lnTo>
                  <a:pt x="6432727" y="1794192"/>
                </a:lnTo>
                <a:lnTo>
                  <a:pt x="6418440" y="1838642"/>
                </a:lnTo>
                <a:lnTo>
                  <a:pt x="6408915" y="1891030"/>
                </a:lnTo>
                <a:lnTo>
                  <a:pt x="6399390" y="1951355"/>
                </a:lnTo>
                <a:lnTo>
                  <a:pt x="6397802" y="2019617"/>
                </a:lnTo>
                <a:lnTo>
                  <a:pt x="6399390" y="2087880"/>
                </a:lnTo>
                <a:lnTo>
                  <a:pt x="6408915" y="2148205"/>
                </a:lnTo>
                <a:lnTo>
                  <a:pt x="6418440" y="2200592"/>
                </a:lnTo>
                <a:lnTo>
                  <a:pt x="6432727" y="2246630"/>
                </a:lnTo>
                <a:lnTo>
                  <a:pt x="6450190" y="2287905"/>
                </a:lnTo>
                <a:lnTo>
                  <a:pt x="6467652" y="2327592"/>
                </a:lnTo>
                <a:lnTo>
                  <a:pt x="6486702" y="2365692"/>
                </a:lnTo>
                <a:lnTo>
                  <a:pt x="6505752" y="2402205"/>
                </a:lnTo>
                <a:lnTo>
                  <a:pt x="6524802" y="2440305"/>
                </a:lnTo>
                <a:lnTo>
                  <a:pt x="6540677" y="2481580"/>
                </a:lnTo>
                <a:lnTo>
                  <a:pt x="6554965" y="2529205"/>
                </a:lnTo>
                <a:lnTo>
                  <a:pt x="6566077" y="2581592"/>
                </a:lnTo>
                <a:lnTo>
                  <a:pt x="6574015" y="2638742"/>
                </a:lnTo>
                <a:lnTo>
                  <a:pt x="6577190" y="2708592"/>
                </a:lnTo>
                <a:lnTo>
                  <a:pt x="6574015" y="2776855"/>
                </a:lnTo>
                <a:lnTo>
                  <a:pt x="6566077" y="2837180"/>
                </a:lnTo>
                <a:lnTo>
                  <a:pt x="6554965" y="2886392"/>
                </a:lnTo>
                <a:lnTo>
                  <a:pt x="6540677" y="2932430"/>
                </a:lnTo>
                <a:lnTo>
                  <a:pt x="6524802" y="2973705"/>
                </a:lnTo>
                <a:lnTo>
                  <a:pt x="6507340" y="3013392"/>
                </a:lnTo>
                <a:lnTo>
                  <a:pt x="6489877" y="3048317"/>
                </a:lnTo>
                <a:lnTo>
                  <a:pt x="6470827" y="3086417"/>
                </a:lnTo>
                <a:lnTo>
                  <a:pt x="6451777" y="3122930"/>
                </a:lnTo>
                <a:lnTo>
                  <a:pt x="6435902" y="3165792"/>
                </a:lnTo>
                <a:lnTo>
                  <a:pt x="6420027" y="3208655"/>
                </a:lnTo>
                <a:lnTo>
                  <a:pt x="6410502" y="3261042"/>
                </a:lnTo>
                <a:lnTo>
                  <a:pt x="6402565" y="3316605"/>
                </a:lnTo>
                <a:lnTo>
                  <a:pt x="6397802" y="3383280"/>
                </a:lnTo>
                <a:lnTo>
                  <a:pt x="0" y="3383280"/>
                </a:lnTo>
                <a:close/>
              </a:path>
            </a:pathLst>
          </a:custGeom>
        </p:spPr>
      </p:pic>
      <p:sp>
        <p:nvSpPr>
          <p:cNvPr id="18" name="Content Placeholder 2">
            <a:extLst>
              <a:ext uri="{FF2B5EF4-FFF2-40B4-BE49-F238E27FC236}">
                <a16:creationId xmlns:a16="http://schemas.microsoft.com/office/drawing/2014/main" id="{30AB0B3A-F1C4-462C-96C9-AFDEB66A5124}"/>
              </a:ext>
            </a:extLst>
          </p:cNvPr>
          <p:cNvSpPr>
            <a:spLocks noGrp="1"/>
          </p:cNvSpPr>
          <p:nvPr>
            <p:ph idx="1"/>
          </p:nvPr>
        </p:nvSpPr>
        <p:spPr>
          <a:xfrm>
            <a:off x="7051514" y="2046099"/>
            <a:ext cx="4694172" cy="3626249"/>
          </a:xfrm>
        </p:spPr>
        <p:txBody>
          <a:bodyPr>
            <a:normAutofit/>
          </a:bodyPr>
          <a:lstStyle/>
          <a:p>
            <a:pPr marL="0" indent="0">
              <a:lnSpc>
                <a:spcPct val="100000"/>
              </a:lnSpc>
              <a:buNone/>
            </a:pPr>
            <a:r>
              <a:rPr lang="en-GB" sz="1400" dirty="0">
                <a:solidFill>
                  <a:schemeClr val="tx1"/>
                </a:solidFill>
              </a:rPr>
              <a:t>Cambridge Technicals are vocational qualifications that are designed to give you a work-focused alternative to A Levels. They’ve been designed to give you opportunities to demonstrate and develop the practical application of knowledge and understanding in the areas of work that appeal to you. This will enable you to develop your research skills as you work, both independently and with colleagues, to progress through your qualifications. The assessment for the qualifications is task-based, so you won’t need to take exams to achieve Cambridge Technicals qualifications. </a:t>
            </a:r>
          </a:p>
          <a:p>
            <a:pPr marL="0" indent="0">
              <a:lnSpc>
                <a:spcPct val="100000"/>
              </a:lnSpc>
              <a:buNone/>
            </a:pPr>
            <a:r>
              <a:rPr lang="en-GB" sz="1400" dirty="0">
                <a:solidFill>
                  <a:schemeClr val="tx1"/>
                </a:solidFill>
              </a:rPr>
              <a:t>If you prefer to learn in a way that’s practical and work-related, then Cambridge Technicals are ideal. The great thing about them is that they keep your options open – so if you’re not fully convinced that a vocational way of learning is right for you, Cambridge Technicals keep the door open for a move to higher education further down the line.</a:t>
            </a:r>
            <a:endParaRPr lang="en-US" sz="1400" dirty="0">
              <a:solidFill>
                <a:schemeClr val="tx1"/>
              </a:solidFill>
            </a:endParaRPr>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6"/>
          <a:stretch>
            <a:fillRect/>
          </a:stretch>
        </p:blipFill>
        <p:spPr>
          <a:xfrm>
            <a:off x="10851607" y="5546389"/>
            <a:ext cx="866775" cy="1123950"/>
          </a:xfrm>
          <a:prstGeom prst="rect">
            <a:avLst/>
          </a:prstGeom>
        </p:spPr>
      </p:pic>
    </p:spTree>
    <p:extLst>
      <p:ext uri="{BB962C8B-B14F-4D97-AF65-F5344CB8AC3E}">
        <p14:creationId xmlns:p14="http://schemas.microsoft.com/office/powerpoint/2010/main" val="3874650096"/>
      </p:ext>
    </p:extLst>
  </p:cSld>
  <p:clrMapOvr>
    <a:overrideClrMapping bg1="dk1" tx1="lt1" bg2="dk2" tx2="lt2" accent1="accent1" accent2="accent2" accent3="accent3" accent4="accent4" accent5="accent5" accent6="accent6" hlink="hlink" folHlink="folHlink"/>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a:xfrm>
            <a:off x="1251678" y="382385"/>
            <a:ext cx="4234722" cy="989215"/>
          </a:xfrm>
        </p:spPr>
        <p:txBody>
          <a:bodyPr/>
          <a:lstStyle/>
          <a:p>
            <a:r>
              <a:rPr lang="en-GB"/>
              <a:t>assessment</a:t>
            </a:r>
            <a:endParaRPr lang="en-US"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2"/>
          <a:stretch>
            <a:fillRect/>
          </a:stretch>
        </p:blipFill>
        <p:spPr>
          <a:xfrm>
            <a:off x="10851607" y="5546389"/>
            <a:ext cx="866775" cy="1123950"/>
          </a:xfrm>
          <a:prstGeom prst="rect">
            <a:avLst/>
          </a:prstGeom>
        </p:spPr>
      </p:pic>
      <p:pic>
        <p:nvPicPr>
          <p:cNvPr id="5" name="Picture 4">
            <a:extLst>
              <a:ext uri="{FF2B5EF4-FFF2-40B4-BE49-F238E27FC236}">
                <a16:creationId xmlns:a16="http://schemas.microsoft.com/office/drawing/2014/main" id="{3B096D69-1593-4103-9B08-CDDEEFBE87D3}"/>
              </a:ext>
            </a:extLst>
          </p:cNvPr>
          <p:cNvPicPr>
            <a:picLocks noChangeAspect="1"/>
          </p:cNvPicPr>
          <p:nvPr/>
        </p:nvPicPr>
        <p:blipFill>
          <a:blip r:embed="rId3"/>
          <a:stretch>
            <a:fillRect/>
          </a:stretch>
        </p:blipFill>
        <p:spPr>
          <a:xfrm>
            <a:off x="1251678" y="1173057"/>
            <a:ext cx="5998067" cy="4963338"/>
          </a:xfrm>
          <a:prstGeom prst="rect">
            <a:avLst/>
          </a:prstGeom>
        </p:spPr>
      </p:pic>
      <p:sp>
        <p:nvSpPr>
          <p:cNvPr id="6" name="Content Placeholder 2">
            <a:extLst>
              <a:ext uri="{FF2B5EF4-FFF2-40B4-BE49-F238E27FC236}">
                <a16:creationId xmlns:a16="http://schemas.microsoft.com/office/drawing/2014/main" id="{BAFB8A37-2D40-4281-82D0-60C1706C892E}"/>
              </a:ext>
            </a:extLst>
          </p:cNvPr>
          <p:cNvSpPr txBox="1">
            <a:spLocks/>
          </p:cNvSpPr>
          <p:nvPr/>
        </p:nvSpPr>
        <p:spPr>
          <a:xfrm>
            <a:off x="7432431" y="382385"/>
            <a:ext cx="4138246" cy="5164004"/>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en-US" dirty="0"/>
              <a:t>Students may complete the three unit Certificate, which is an ‘AS’ Level equivalence, or the six unit Introductory Diploma, which is an ‘A’ level equivalence.</a:t>
            </a:r>
          </a:p>
          <a:p>
            <a:pPr marL="0" indent="0">
              <a:buNone/>
            </a:pPr>
            <a:r>
              <a:rPr lang="en-US" dirty="0"/>
              <a:t>The student may attain a Pass, Merit or Distinction on each unit  A majority of Distinctions across units will gain an overall Distinction*, equivalent to an A* ‘A’ Level. The past two years 100% of students were awarded a Distinction or Distinction*.</a:t>
            </a:r>
          </a:p>
          <a:p>
            <a:pPr marL="0" indent="0">
              <a:buNone/>
            </a:pPr>
            <a:r>
              <a:rPr lang="en-US" dirty="0"/>
              <a:t>Each unit is internally assessed by the teacher and then externally moderated. There are no exams. Students have to meet the criteria as shown on the left in optional unit 42 – Developing a Smarter Planet. There are two mandatory units to be taken in each qualification, and 41 optional units to choose from. See the units here - </a:t>
            </a:r>
            <a:r>
              <a:rPr lang="en-US" dirty="0">
                <a:hlinkClick r:id="rId4"/>
              </a:rPr>
              <a:t>Units</a:t>
            </a:r>
            <a:endParaRPr lang="en-US" dirty="0"/>
          </a:p>
          <a:p>
            <a:pPr marL="0" indent="0">
              <a:buNone/>
            </a:pPr>
            <a:endParaRPr lang="en-US" dirty="0"/>
          </a:p>
          <a:p>
            <a:pPr marL="0" indent="0">
              <a:buNone/>
            </a:pPr>
            <a:endParaRPr lang="en-US" dirty="0"/>
          </a:p>
        </p:txBody>
      </p:sp>
      <p:pic>
        <p:nvPicPr>
          <p:cNvPr id="10" name="Picture 9">
            <a:extLst>
              <a:ext uri="{FF2B5EF4-FFF2-40B4-BE49-F238E27FC236}">
                <a16:creationId xmlns:a16="http://schemas.microsoft.com/office/drawing/2014/main" id="{5A64A5AC-C324-4577-A37A-5391E5632226}"/>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xmlns="" r:id="rId6"/>
              </a:ext>
            </a:extLst>
          </a:blip>
          <a:stretch>
            <a:fillRect/>
          </a:stretch>
        </p:blipFill>
        <p:spPr>
          <a:xfrm>
            <a:off x="7562821" y="5397821"/>
            <a:ext cx="2131629" cy="1421086"/>
          </a:xfrm>
          <a:prstGeom prst="rect">
            <a:avLst/>
          </a:prstGeom>
        </p:spPr>
      </p:pic>
    </p:spTree>
    <p:extLst>
      <p:ext uri="{BB962C8B-B14F-4D97-AF65-F5344CB8AC3E}">
        <p14:creationId xmlns:p14="http://schemas.microsoft.com/office/powerpoint/2010/main" val="286613847"/>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1F1AB-3831-488E-8F39-11857F7BD882}"/>
              </a:ext>
            </a:extLst>
          </p:cNvPr>
          <p:cNvSpPr>
            <a:spLocks noGrp="1"/>
          </p:cNvSpPr>
          <p:nvPr>
            <p:ph type="title"/>
          </p:nvPr>
        </p:nvSpPr>
        <p:spPr/>
        <p:txBody>
          <a:bodyPr/>
          <a:lstStyle/>
          <a:p>
            <a:r>
              <a:rPr lang="en-GB" dirty="0"/>
              <a:t>Career progression and subject combinations</a:t>
            </a:r>
            <a:endParaRPr lang="en-US" dirty="0"/>
          </a:p>
        </p:txBody>
      </p:sp>
      <p:sp>
        <p:nvSpPr>
          <p:cNvPr id="3" name="Content Placeholder 2">
            <a:extLst>
              <a:ext uri="{FF2B5EF4-FFF2-40B4-BE49-F238E27FC236}">
                <a16:creationId xmlns:a16="http://schemas.microsoft.com/office/drawing/2014/main" id="{30AB0B3A-F1C4-462C-96C9-AFDEB66A5124}"/>
              </a:ext>
            </a:extLst>
          </p:cNvPr>
          <p:cNvSpPr>
            <a:spLocks noGrp="1"/>
          </p:cNvSpPr>
          <p:nvPr>
            <p:ph idx="1"/>
          </p:nvPr>
        </p:nvSpPr>
        <p:spPr>
          <a:xfrm>
            <a:off x="3965570" y="2091442"/>
            <a:ext cx="4465949" cy="2880346"/>
          </a:xfrm>
        </p:spPr>
        <p:txBody>
          <a:bodyPr>
            <a:normAutofit/>
          </a:bodyPr>
          <a:lstStyle/>
          <a:p>
            <a:pPr marL="0" indent="0">
              <a:buNone/>
            </a:pPr>
            <a:r>
              <a:rPr lang="en-US" sz="1600" dirty="0"/>
              <a:t>IT may be studied as a specialist subject, or it may be studied as a facilitating subject, meaning it can complement a variety of other subjects by providing necessary skills and knowledge in communications.</a:t>
            </a:r>
          </a:p>
          <a:p>
            <a:pPr marL="0" indent="0">
              <a:buNone/>
            </a:pPr>
            <a:r>
              <a:rPr lang="en-GB" sz="1600" dirty="0"/>
              <a:t>The majority of organisations depend on the design, implementation and management of IT.  As an information systems graduate, your skills will be invaluable to employers from a range of sectors.</a:t>
            </a:r>
            <a:endParaRPr lang="en-US" sz="1600" dirty="0"/>
          </a:p>
        </p:txBody>
      </p:sp>
      <p:pic>
        <p:nvPicPr>
          <p:cNvPr id="4" name="Picture 3" descr="A picture containing drawing, food&#10;&#10;Description automatically generated">
            <a:extLst>
              <a:ext uri="{FF2B5EF4-FFF2-40B4-BE49-F238E27FC236}">
                <a16:creationId xmlns:a16="http://schemas.microsoft.com/office/drawing/2014/main" id="{FEBCCBA9-1C7B-4C9F-ADEC-D5D6086A607D}"/>
              </a:ext>
            </a:extLst>
          </p:cNvPr>
          <p:cNvPicPr>
            <a:picLocks noChangeAspect="1"/>
          </p:cNvPicPr>
          <p:nvPr/>
        </p:nvPicPr>
        <p:blipFill>
          <a:blip r:embed="rId4"/>
          <a:stretch>
            <a:fillRect/>
          </a:stretch>
        </p:blipFill>
        <p:spPr>
          <a:xfrm>
            <a:off x="10851607" y="5546389"/>
            <a:ext cx="866775" cy="1123950"/>
          </a:xfrm>
          <a:prstGeom prst="rect">
            <a:avLst/>
          </a:prstGeom>
        </p:spPr>
      </p:pic>
      <p:grpSp>
        <p:nvGrpSpPr>
          <p:cNvPr id="7" name="Group 6">
            <a:extLst>
              <a:ext uri="{FF2B5EF4-FFF2-40B4-BE49-F238E27FC236}">
                <a16:creationId xmlns:a16="http://schemas.microsoft.com/office/drawing/2014/main" id="{7061BCC0-8FCA-4725-969C-CC1B76038560}"/>
              </a:ext>
            </a:extLst>
          </p:cNvPr>
          <p:cNvGrpSpPr/>
          <p:nvPr/>
        </p:nvGrpSpPr>
        <p:grpSpPr>
          <a:xfrm>
            <a:off x="1459669" y="1792830"/>
            <a:ext cx="2324100" cy="4579932"/>
            <a:chOff x="6304937" y="1558671"/>
            <a:chExt cx="2324100" cy="4579932"/>
          </a:xfrm>
        </p:grpSpPr>
        <p:pic>
          <p:nvPicPr>
            <p:cNvPr id="5" name="Picture 4">
              <a:extLst>
                <a:ext uri="{FF2B5EF4-FFF2-40B4-BE49-F238E27FC236}">
                  <a16:creationId xmlns:a16="http://schemas.microsoft.com/office/drawing/2014/main" id="{86728D5B-E5A1-4CAB-A621-A01A908766F6}"/>
                </a:ext>
              </a:extLst>
            </p:cNvPr>
            <p:cNvPicPr>
              <a:picLocks noChangeAspect="1"/>
            </p:cNvPicPr>
            <p:nvPr/>
          </p:nvPicPr>
          <p:blipFill>
            <a:blip r:embed="rId5"/>
            <a:stretch>
              <a:fillRect/>
            </a:stretch>
          </p:blipFill>
          <p:spPr>
            <a:xfrm>
              <a:off x="6340839" y="1558671"/>
              <a:ext cx="2276475" cy="2524125"/>
            </a:xfrm>
            <a:prstGeom prst="rect">
              <a:avLst/>
            </a:prstGeom>
          </p:spPr>
        </p:pic>
        <p:pic>
          <p:nvPicPr>
            <p:cNvPr id="6" name="Picture 5">
              <a:extLst>
                <a:ext uri="{FF2B5EF4-FFF2-40B4-BE49-F238E27FC236}">
                  <a16:creationId xmlns:a16="http://schemas.microsoft.com/office/drawing/2014/main" id="{483FE4D7-C91D-4CEB-9858-764B3DB66CF6}"/>
                </a:ext>
              </a:extLst>
            </p:cNvPr>
            <p:cNvPicPr>
              <a:picLocks noChangeAspect="1"/>
            </p:cNvPicPr>
            <p:nvPr/>
          </p:nvPicPr>
          <p:blipFill>
            <a:blip r:embed="rId6"/>
            <a:stretch>
              <a:fillRect/>
            </a:stretch>
          </p:blipFill>
          <p:spPr>
            <a:xfrm>
              <a:off x="6304937" y="4062153"/>
              <a:ext cx="2324100" cy="2076450"/>
            </a:xfrm>
            <a:prstGeom prst="rect">
              <a:avLst/>
            </a:prstGeom>
          </p:spPr>
        </p:pic>
      </p:grpSp>
      <p:pic>
        <p:nvPicPr>
          <p:cNvPr id="8" name="Picture 7">
            <a:extLst>
              <a:ext uri="{FF2B5EF4-FFF2-40B4-BE49-F238E27FC236}">
                <a16:creationId xmlns:a16="http://schemas.microsoft.com/office/drawing/2014/main" id="{E46E271B-954A-4DD1-8743-02E2C6F9FF92}"/>
              </a:ext>
            </a:extLst>
          </p:cNvPr>
          <p:cNvPicPr>
            <a:picLocks noChangeAspect="1"/>
          </p:cNvPicPr>
          <p:nvPr/>
        </p:nvPicPr>
        <p:blipFill>
          <a:blip r:embed="rId7"/>
          <a:stretch>
            <a:fillRect/>
          </a:stretch>
        </p:blipFill>
        <p:spPr>
          <a:xfrm>
            <a:off x="9075127" y="1275664"/>
            <a:ext cx="2390775" cy="1809750"/>
          </a:xfrm>
          <a:prstGeom prst="rect">
            <a:avLst/>
          </a:prstGeom>
        </p:spPr>
      </p:pic>
      <p:pic>
        <p:nvPicPr>
          <p:cNvPr id="9" name="Picture 8">
            <a:extLst>
              <a:ext uri="{FF2B5EF4-FFF2-40B4-BE49-F238E27FC236}">
                <a16:creationId xmlns:a16="http://schemas.microsoft.com/office/drawing/2014/main" id="{AAC598D2-47A5-4840-8CB4-72925A51045B}"/>
              </a:ext>
            </a:extLst>
          </p:cNvPr>
          <p:cNvPicPr>
            <a:picLocks noChangeAspect="1"/>
          </p:cNvPicPr>
          <p:nvPr/>
        </p:nvPicPr>
        <p:blipFill>
          <a:blip r:embed="rId8"/>
          <a:stretch>
            <a:fillRect/>
          </a:stretch>
        </p:blipFill>
        <p:spPr>
          <a:xfrm>
            <a:off x="7073958" y="5039018"/>
            <a:ext cx="3363311" cy="1679142"/>
          </a:xfrm>
          <a:prstGeom prst="rect">
            <a:avLst/>
          </a:prstGeom>
        </p:spPr>
      </p:pic>
      <p:pic>
        <p:nvPicPr>
          <p:cNvPr id="10" name="Picture 9">
            <a:extLst>
              <a:ext uri="{FF2B5EF4-FFF2-40B4-BE49-F238E27FC236}">
                <a16:creationId xmlns:a16="http://schemas.microsoft.com/office/drawing/2014/main" id="{6D52F7C2-0187-4ECF-BDF1-C2C5B2C9DD6E}"/>
              </a:ext>
            </a:extLst>
          </p:cNvPr>
          <p:cNvPicPr>
            <a:picLocks noChangeAspect="1"/>
          </p:cNvPicPr>
          <p:nvPr/>
        </p:nvPicPr>
        <p:blipFill>
          <a:blip r:embed="rId9"/>
          <a:stretch>
            <a:fillRect/>
          </a:stretch>
        </p:blipFill>
        <p:spPr>
          <a:xfrm>
            <a:off x="8755614" y="3399247"/>
            <a:ext cx="2529380" cy="1355615"/>
          </a:xfrm>
          <a:prstGeom prst="rect">
            <a:avLst/>
          </a:prstGeom>
        </p:spPr>
      </p:pic>
      <p:pic>
        <p:nvPicPr>
          <p:cNvPr id="11" name="Picture 10">
            <a:extLst>
              <a:ext uri="{FF2B5EF4-FFF2-40B4-BE49-F238E27FC236}">
                <a16:creationId xmlns:a16="http://schemas.microsoft.com/office/drawing/2014/main" id="{2B90A279-2E1E-4666-BAC9-30759E9E3C03}"/>
              </a:ext>
            </a:extLst>
          </p:cNvPr>
          <p:cNvPicPr>
            <a:picLocks noChangeAspect="1"/>
          </p:cNvPicPr>
          <p:nvPr/>
        </p:nvPicPr>
        <p:blipFill>
          <a:blip r:embed="rId10"/>
          <a:stretch>
            <a:fillRect/>
          </a:stretch>
        </p:blipFill>
        <p:spPr>
          <a:xfrm>
            <a:off x="6615880" y="1275664"/>
            <a:ext cx="1895987" cy="811755"/>
          </a:xfrm>
          <a:prstGeom prst="rect">
            <a:avLst/>
          </a:prstGeom>
        </p:spPr>
      </p:pic>
      <p:sp>
        <p:nvSpPr>
          <p:cNvPr id="12" name="TextBox 11">
            <a:extLst>
              <a:ext uri="{FF2B5EF4-FFF2-40B4-BE49-F238E27FC236}">
                <a16:creationId xmlns:a16="http://schemas.microsoft.com/office/drawing/2014/main" id="{1F78482D-5144-4451-B2BA-FA73D2AFEC1D}"/>
              </a:ext>
            </a:extLst>
          </p:cNvPr>
          <p:cNvSpPr txBox="1"/>
          <p:nvPr/>
        </p:nvSpPr>
        <p:spPr>
          <a:xfrm>
            <a:off x="3733781" y="4904557"/>
            <a:ext cx="1923428" cy="147732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dirty="0"/>
              <a:t>Why do I want to teach IT? Click the button if you want to hear my answer.</a:t>
            </a:r>
          </a:p>
        </p:txBody>
      </p:sp>
      <p:pic>
        <p:nvPicPr>
          <p:cNvPr id="14" name="IT tal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893744" y="5334486"/>
            <a:ext cx="609600" cy="609600"/>
          </a:xfrm>
          <a:prstGeom prst="rect">
            <a:avLst/>
          </a:prstGeom>
        </p:spPr>
      </p:pic>
    </p:spTree>
    <p:extLst>
      <p:ext uri="{BB962C8B-B14F-4D97-AF65-F5344CB8AC3E}">
        <p14:creationId xmlns:p14="http://schemas.microsoft.com/office/powerpoint/2010/main" val="2776013363"/>
      </p:ext>
    </p:extLst>
  </p:cSld>
  <p:clrMapOvr>
    <a:masterClrMapping/>
  </p:clrMapOvr>
  <p:transition spd="med">
    <p:pull/>
  </p:transition>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3576" fill="hold"/>
                                        <p:tgtEl>
                                          <p:spTgt spid="14"/>
                                        </p:tgtEl>
                                      </p:cBhvr>
                                    </p:cmd>
                                  </p:childTnLst>
                                </p:cTn>
                              </p:par>
                            </p:childTnLst>
                          </p:cTn>
                        </p:par>
                      </p:childTnLst>
                    </p:cTn>
                  </p:par>
                </p:childTnLst>
              </p:cTn>
              <p:nextCondLst>
                <p:cond evt="onClick" delay="0">
                  <p:tgtEl>
                    <p:spTgt spid="14"/>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otalTime>137</TotalTime>
  <Words>580</Words>
  <Application>Microsoft Office PowerPoint</Application>
  <PresentationFormat>Widescreen</PresentationFormat>
  <Paragraphs>20</Paragraphs>
  <Slides>5</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Gill Sans MT</vt:lpstr>
      <vt:lpstr>Impact</vt:lpstr>
      <vt:lpstr>Badge</vt:lpstr>
      <vt:lpstr>Information Technology</vt:lpstr>
      <vt:lpstr>Why study Information technology?</vt:lpstr>
      <vt:lpstr>Course description</vt:lpstr>
      <vt:lpstr>assessment</vt:lpstr>
      <vt:lpstr>Career progression and subject combinations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Technology</dc:title>
  <dc:creator>Dan Craig</dc:creator>
  <cp:lastModifiedBy>Danny Craig</cp:lastModifiedBy>
  <cp:revision>14</cp:revision>
  <dcterms:created xsi:type="dcterms:W3CDTF">2020-11-10T00:40:13Z</dcterms:created>
  <dcterms:modified xsi:type="dcterms:W3CDTF">2020-11-11T16:45:55Z</dcterms:modified>
</cp:coreProperties>
</file>