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"/>
  </p:notesMasterIdLst>
  <p:sldIdLst>
    <p:sldId id="256" r:id="rId2"/>
    <p:sldId id="257" r:id="rId3"/>
    <p:sldId id="258" r:id="rId4"/>
    <p:sldId id="509" r:id="rId5"/>
    <p:sldId id="558" r:id="rId6"/>
    <p:sldId id="260" r:id="rId7"/>
    <p:sldId id="50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D4567-F0E6-4DCD-A12D-3F68643522D4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7034D-C04C-4D52-809D-C28274359A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80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EB6BD-D78D-4D00-8F76-EE910A6A97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917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EB6BD-D78D-4D00-8F76-EE910A6A972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51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9EB6BD-D78D-4D00-8F76-EE910A6A972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6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8763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20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280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6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2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8928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1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7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audio" Target="../media/media2.m4a"/><Relationship Id="rId16" Type="http://schemas.openxmlformats.org/officeDocument/2006/relationships/image" Target="../media/image2.png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pxhere.com/en/photo/1343378" TargetMode="External"/><Relationship Id="rId5" Type="http://schemas.openxmlformats.org/officeDocument/2006/relationships/image" Target="../media/image14.jpe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hyperlink" Target="https://www.yourlifeinperspective.com/2017/07/saving-techniques-when-income-is.htm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ngall.com/family-png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://asbaquez.blogspot.com/2011_06_02_archive.html" TargetMode="External"/><Relationship Id="rId11" Type="http://schemas.openxmlformats.org/officeDocument/2006/relationships/image" Target="../media/image2.png"/><Relationship Id="rId5" Type="http://schemas.openxmlformats.org/officeDocument/2006/relationships/image" Target="../media/image17.jpeg"/><Relationship Id="rId10" Type="http://schemas.openxmlformats.org/officeDocument/2006/relationships/hyperlink" Target="http://myfabfinance.com/tagged/taxes/" TargetMode="Externa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886" y="1098388"/>
            <a:ext cx="11617693" cy="4394988"/>
          </a:xfrm>
        </p:spPr>
        <p:txBody>
          <a:bodyPr/>
          <a:lstStyle/>
          <a:p>
            <a:r>
              <a:rPr lang="en-US" sz="8000" dirty="0" err="1">
                <a:cs typeface="Calibri Light"/>
              </a:rPr>
              <a:t>Libf</a:t>
            </a:r>
            <a:r>
              <a:rPr lang="en-US" sz="8000" dirty="0">
                <a:cs typeface="Calibri Light"/>
              </a:rPr>
              <a:t> personal finance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4" y="4123072"/>
            <a:ext cx="8045373" cy="742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Dr. S. Creasey</a:t>
            </a:r>
            <a:endParaRPr lang="en-US" dirty="0"/>
          </a:p>
        </p:txBody>
      </p:sp>
      <p:pic>
        <p:nvPicPr>
          <p:cNvPr id="4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57BE98B-F009-431A-BA43-58FC25889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75" y="5341640"/>
            <a:ext cx="639919" cy="829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F580F-A92D-4D02-8CAE-70B23F26BB8F}"/>
              </a:ext>
            </a:extLst>
          </p:cNvPr>
          <p:cNvSpPr txBox="1"/>
          <p:nvPr/>
        </p:nvSpPr>
        <p:spPr>
          <a:xfrm>
            <a:off x="1398494" y="529486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/>
              <a:t>Ysgol</a:t>
            </a:r>
            <a:r>
              <a:rPr lang="en-US" dirty="0"/>
              <a:t> </a:t>
            </a:r>
            <a:r>
              <a:rPr lang="en-US" dirty="0" err="1"/>
              <a:t>Uwchradd</a:t>
            </a:r>
            <a:r>
              <a:rPr lang="en-US" dirty="0"/>
              <a:t> </a:t>
            </a:r>
          </a:p>
          <a:p>
            <a:pPr algn="l"/>
            <a:r>
              <a:rPr lang="en-GB" dirty="0"/>
              <a:t>Llanidloes</a:t>
            </a:r>
          </a:p>
          <a:p>
            <a:pPr algn="l"/>
            <a:r>
              <a:rPr lang="en-GB" dirty="0"/>
              <a:t>High School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2754" y="981635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Sixth Form Virtual Open Evening</a:t>
            </a:r>
            <a:endParaRPr lang="en-US" sz="36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0481CA4-DD6E-4783-8EE4-76F4AA3A9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med" advTm="136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study personal finance?</a:t>
            </a:r>
            <a:endParaRPr lang="en-US" dirty="0"/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103A3F5C-B80E-45B1-8674-A698E04B7D23}"/>
              </a:ext>
            </a:extLst>
          </p:cNvPr>
          <p:cNvGrpSpPr/>
          <p:nvPr/>
        </p:nvGrpSpPr>
        <p:grpSpPr>
          <a:xfrm>
            <a:off x="2522510" y="1414107"/>
            <a:ext cx="6601557" cy="4418688"/>
            <a:chOff x="3935760" y="2132856"/>
            <a:chExt cx="4392488" cy="2940069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BAB7484-4A92-415D-B84B-0680820D6541}"/>
                </a:ext>
              </a:extLst>
            </p:cNvPr>
            <p:cNvGrpSpPr/>
            <p:nvPr/>
          </p:nvGrpSpPr>
          <p:grpSpPr>
            <a:xfrm>
              <a:off x="5015880" y="2132856"/>
              <a:ext cx="1224136" cy="1080121"/>
              <a:chOff x="4943872" y="1988840"/>
              <a:chExt cx="1224136" cy="1080121"/>
            </a:xfrm>
          </p:grpSpPr>
          <p:sp>
            <p:nvSpPr>
              <p:cNvPr id="101" name="Hexagon 100">
                <a:extLst>
                  <a:ext uri="{FF2B5EF4-FFF2-40B4-BE49-F238E27FC236}">
                    <a16:creationId xmlns:a16="http://schemas.microsoft.com/office/drawing/2014/main" id="{EDD4B6C4-E138-457E-B0A4-98E779B3F2E3}"/>
                  </a:ext>
                </a:extLst>
              </p:cNvPr>
              <p:cNvSpPr/>
              <p:nvPr/>
            </p:nvSpPr>
            <p:spPr bwMode="auto">
              <a:xfrm>
                <a:off x="4943872" y="1988840"/>
                <a:ext cx="1224136" cy="1080120"/>
              </a:xfrm>
              <a:prstGeom prst="hexagon">
                <a:avLst/>
              </a:prstGeom>
              <a:solidFill>
                <a:srgbClr val="00214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srgbClr val="002147"/>
                  </a:solidFill>
                  <a:effectLst/>
                  <a:uLnTx/>
                  <a:uFillTx/>
                  <a:latin typeface="Times" charset="0"/>
                  <a:ea typeface="ヒラギノ角ゴ Pro W3" charset="0"/>
                </a:endParaRPr>
              </a:p>
            </p:txBody>
          </p: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3535B90C-43F2-42C9-9092-6B1A60B2AD15}"/>
                  </a:ext>
                </a:extLst>
              </p:cNvPr>
              <p:cNvGrpSpPr/>
              <p:nvPr/>
            </p:nvGrpSpPr>
            <p:grpSpPr>
              <a:xfrm>
                <a:off x="5009188" y="2016365"/>
                <a:ext cx="1080120" cy="1052596"/>
                <a:chOff x="782293" y="4365104"/>
                <a:chExt cx="2032059" cy="2073204"/>
              </a:xfrm>
            </p:grpSpPr>
            <p:sp>
              <p:nvSpPr>
                <p:cNvPr id="103" name="Up Arrow 50">
                  <a:extLst>
                    <a:ext uri="{FF2B5EF4-FFF2-40B4-BE49-F238E27FC236}">
                      <a16:creationId xmlns:a16="http://schemas.microsoft.com/office/drawing/2014/main" id="{B683B8FC-01C6-4FDE-A460-42EDDD5E6AA8}"/>
                    </a:ext>
                  </a:extLst>
                </p:cNvPr>
                <p:cNvSpPr/>
                <p:nvPr/>
              </p:nvSpPr>
              <p:spPr bwMode="auto">
                <a:xfrm>
                  <a:off x="1415480" y="4365104"/>
                  <a:ext cx="720080" cy="864096"/>
                </a:xfrm>
                <a:prstGeom prst="upArrow">
                  <a:avLst>
                    <a:gd name="adj1" fmla="val 50000"/>
                    <a:gd name="adj2" fmla="val 63606"/>
                  </a:avLst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sp>
              <p:nvSpPr>
                <p:cNvPr id="104" name="Isosceles Triangle 103">
                  <a:extLst>
                    <a:ext uri="{FF2B5EF4-FFF2-40B4-BE49-F238E27FC236}">
                      <a16:creationId xmlns:a16="http://schemas.microsoft.com/office/drawing/2014/main" id="{1FE97A74-AA48-4161-BA60-62D8C25AB9F0}"/>
                    </a:ext>
                  </a:extLst>
                </p:cNvPr>
                <p:cNvSpPr/>
                <p:nvPr/>
              </p:nvSpPr>
              <p:spPr bwMode="auto">
                <a:xfrm rot="10800000">
                  <a:off x="1631504" y="5229200"/>
                  <a:ext cx="309804" cy="154902"/>
                </a:xfrm>
                <a:prstGeom prst="triangle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sp>
              <p:nvSpPr>
                <p:cNvPr id="105" name="Freeform 52">
                  <a:extLst>
                    <a:ext uri="{FF2B5EF4-FFF2-40B4-BE49-F238E27FC236}">
                      <a16:creationId xmlns:a16="http://schemas.microsoft.com/office/drawing/2014/main" id="{3E142A85-CBC1-45B8-861E-56C8A85E4DA8}"/>
                    </a:ext>
                  </a:extLst>
                </p:cNvPr>
                <p:cNvSpPr/>
                <p:nvPr/>
              </p:nvSpPr>
              <p:spPr bwMode="auto">
                <a:xfrm>
                  <a:off x="1580977" y="5184933"/>
                  <a:ext cx="880796" cy="1253375"/>
                </a:xfrm>
                <a:custGeom>
                  <a:avLst/>
                  <a:gdLst>
                    <a:gd name="connsiteX0" fmla="*/ 19223 w 880796"/>
                    <a:gd name="connsiteY0" fmla="*/ 1215867 h 1253375"/>
                    <a:gd name="connsiteX1" fmla="*/ 62766 w 880796"/>
                    <a:gd name="connsiteY1" fmla="*/ 878410 h 1253375"/>
                    <a:gd name="connsiteX2" fmla="*/ 149852 w 880796"/>
                    <a:gd name="connsiteY2" fmla="*/ 573610 h 1253375"/>
                    <a:gd name="connsiteX3" fmla="*/ 313137 w 880796"/>
                    <a:gd name="connsiteY3" fmla="*/ 323238 h 1253375"/>
                    <a:gd name="connsiteX4" fmla="*/ 541737 w 880796"/>
                    <a:gd name="connsiteY4" fmla="*/ 127296 h 1253375"/>
                    <a:gd name="connsiteX5" fmla="*/ 726794 w 880796"/>
                    <a:gd name="connsiteY5" fmla="*/ 7553 h 1253375"/>
                    <a:gd name="connsiteX6" fmla="*/ 879194 w 880796"/>
                    <a:gd name="connsiteY6" fmla="*/ 345010 h 1253375"/>
                    <a:gd name="connsiteX7" fmla="*/ 628823 w 880796"/>
                    <a:gd name="connsiteY7" fmla="*/ 497410 h 1253375"/>
                    <a:gd name="connsiteX8" fmla="*/ 487309 w 880796"/>
                    <a:gd name="connsiteY8" fmla="*/ 693353 h 1253375"/>
                    <a:gd name="connsiteX9" fmla="*/ 454652 w 880796"/>
                    <a:gd name="connsiteY9" fmla="*/ 823981 h 1253375"/>
                    <a:gd name="connsiteX10" fmla="*/ 400223 w 880796"/>
                    <a:gd name="connsiteY10" fmla="*/ 1074353 h 1253375"/>
                    <a:gd name="connsiteX11" fmla="*/ 389337 w 880796"/>
                    <a:gd name="connsiteY11" fmla="*/ 1226753 h 1253375"/>
                    <a:gd name="connsiteX12" fmla="*/ 19223 w 880796"/>
                    <a:gd name="connsiteY12" fmla="*/ 1215867 h 125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80796" h="1253375">
                      <a:moveTo>
                        <a:pt x="19223" y="1215867"/>
                      </a:moveTo>
                      <a:cubicBezTo>
                        <a:pt x="-35205" y="1157810"/>
                        <a:pt x="40995" y="985453"/>
                        <a:pt x="62766" y="878410"/>
                      </a:cubicBezTo>
                      <a:cubicBezTo>
                        <a:pt x="84537" y="771367"/>
                        <a:pt x="108124" y="666139"/>
                        <a:pt x="149852" y="573610"/>
                      </a:cubicBezTo>
                      <a:cubicBezTo>
                        <a:pt x="191580" y="481081"/>
                        <a:pt x="247823" y="397624"/>
                        <a:pt x="313137" y="323238"/>
                      </a:cubicBezTo>
                      <a:cubicBezTo>
                        <a:pt x="378451" y="248852"/>
                        <a:pt x="472794" y="179910"/>
                        <a:pt x="541737" y="127296"/>
                      </a:cubicBezTo>
                      <a:cubicBezTo>
                        <a:pt x="610680" y="74682"/>
                        <a:pt x="670551" y="-28733"/>
                        <a:pt x="726794" y="7553"/>
                      </a:cubicBezTo>
                      <a:cubicBezTo>
                        <a:pt x="783037" y="43839"/>
                        <a:pt x="895522" y="263367"/>
                        <a:pt x="879194" y="345010"/>
                      </a:cubicBezTo>
                      <a:cubicBezTo>
                        <a:pt x="862866" y="426653"/>
                        <a:pt x="694137" y="439353"/>
                        <a:pt x="628823" y="497410"/>
                      </a:cubicBezTo>
                      <a:cubicBezTo>
                        <a:pt x="563509" y="555467"/>
                        <a:pt x="516337" y="638925"/>
                        <a:pt x="487309" y="693353"/>
                      </a:cubicBezTo>
                      <a:cubicBezTo>
                        <a:pt x="458281" y="747781"/>
                        <a:pt x="469166" y="760481"/>
                        <a:pt x="454652" y="823981"/>
                      </a:cubicBezTo>
                      <a:cubicBezTo>
                        <a:pt x="440138" y="887481"/>
                        <a:pt x="411109" y="1007224"/>
                        <a:pt x="400223" y="1074353"/>
                      </a:cubicBezTo>
                      <a:cubicBezTo>
                        <a:pt x="389337" y="1141482"/>
                        <a:pt x="452837" y="1199539"/>
                        <a:pt x="389337" y="1226753"/>
                      </a:cubicBezTo>
                      <a:cubicBezTo>
                        <a:pt x="325837" y="1253967"/>
                        <a:pt x="73651" y="1273924"/>
                        <a:pt x="19223" y="1215867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sp>
              <p:nvSpPr>
                <p:cNvPr id="106" name="Isosceles Triangle 105">
                  <a:extLst>
                    <a:ext uri="{FF2B5EF4-FFF2-40B4-BE49-F238E27FC236}">
                      <a16:creationId xmlns:a16="http://schemas.microsoft.com/office/drawing/2014/main" id="{F92B6204-EBEA-41B4-967C-1C5DA70CA7FF}"/>
                    </a:ext>
                  </a:extLst>
                </p:cNvPr>
                <p:cNvSpPr/>
                <p:nvPr/>
              </p:nvSpPr>
              <p:spPr bwMode="auto">
                <a:xfrm rot="4016337">
                  <a:off x="2189853" y="5052594"/>
                  <a:ext cx="804903" cy="444094"/>
                </a:xfrm>
                <a:prstGeom prst="triangle">
                  <a:avLst>
                    <a:gd name="adj" fmla="val 47145"/>
                  </a:avLst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sp>
              <p:nvSpPr>
                <p:cNvPr id="107" name="Freeform 54">
                  <a:extLst>
                    <a:ext uri="{FF2B5EF4-FFF2-40B4-BE49-F238E27FC236}">
                      <a16:creationId xmlns:a16="http://schemas.microsoft.com/office/drawing/2014/main" id="{1F5543AF-F38D-4479-8A58-2ED2FC0785D2}"/>
                    </a:ext>
                  </a:extLst>
                </p:cNvPr>
                <p:cNvSpPr/>
                <p:nvPr/>
              </p:nvSpPr>
              <p:spPr bwMode="auto">
                <a:xfrm>
                  <a:off x="1088487" y="5179419"/>
                  <a:ext cx="587913" cy="773232"/>
                </a:xfrm>
                <a:custGeom>
                  <a:avLst/>
                  <a:gdLst>
                    <a:gd name="connsiteX0" fmla="*/ 587913 w 587913"/>
                    <a:gd name="connsiteY0" fmla="*/ 361410 h 773232"/>
                    <a:gd name="connsiteX1" fmla="*/ 402856 w 587913"/>
                    <a:gd name="connsiteY1" fmla="*/ 165467 h 773232"/>
                    <a:gd name="connsiteX2" fmla="*/ 250456 w 587913"/>
                    <a:gd name="connsiteY2" fmla="*/ 78381 h 773232"/>
                    <a:gd name="connsiteX3" fmla="*/ 152484 w 587913"/>
                    <a:gd name="connsiteY3" fmla="*/ 13067 h 773232"/>
                    <a:gd name="connsiteX4" fmla="*/ 84 w 587913"/>
                    <a:gd name="connsiteY4" fmla="*/ 350524 h 773232"/>
                    <a:gd name="connsiteX5" fmla="*/ 174256 w 587913"/>
                    <a:gd name="connsiteY5" fmla="*/ 415838 h 773232"/>
                    <a:gd name="connsiteX6" fmla="*/ 348427 w 587913"/>
                    <a:gd name="connsiteY6" fmla="*/ 644438 h 773232"/>
                    <a:gd name="connsiteX7" fmla="*/ 402856 w 587913"/>
                    <a:gd name="connsiteY7" fmla="*/ 764181 h 773232"/>
                    <a:gd name="connsiteX8" fmla="*/ 587913 w 587913"/>
                    <a:gd name="connsiteY8" fmla="*/ 361410 h 77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7913" h="773232">
                      <a:moveTo>
                        <a:pt x="587913" y="361410"/>
                      </a:moveTo>
                      <a:cubicBezTo>
                        <a:pt x="587913" y="261624"/>
                        <a:pt x="459099" y="212639"/>
                        <a:pt x="402856" y="165467"/>
                      </a:cubicBezTo>
                      <a:cubicBezTo>
                        <a:pt x="346613" y="118295"/>
                        <a:pt x="292185" y="103781"/>
                        <a:pt x="250456" y="78381"/>
                      </a:cubicBezTo>
                      <a:cubicBezTo>
                        <a:pt x="208727" y="52981"/>
                        <a:pt x="194213" y="-32290"/>
                        <a:pt x="152484" y="13067"/>
                      </a:cubicBezTo>
                      <a:cubicBezTo>
                        <a:pt x="110755" y="58424"/>
                        <a:pt x="-3545" y="283396"/>
                        <a:pt x="84" y="350524"/>
                      </a:cubicBezTo>
                      <a:cubicBezTo>
                        <a:pt x="3713" y="417652"/>
                        <a:pt x="116199" y="366852"/>
                        <a:pt x="174256" y="415838"/>
                      </a:cubicBezTo>
                      <a:cubicBezTo>
                        <a:pt x="232313" y="464824"/>
                        <a:pt x="310327" y="586381"/>
                        <a:pt x="348427" y="644438"/>
                      </a:cubicBezTo>
                      <a:cubicBezTo>
                        <a:pt x="386527" y="702495"/>
                        <a:pt x="364756" y="804095"/>
                        <a:pt x="402856" y="764181"/>
                      </a:cubicBezTo>
                      <a:cubicBezTo>
                        <a:pt x="440956" y="724267"/>
                        <a:pt x="587913" y="461196"/>
                        <a:pt x="587913" y="36141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sp>
              <p:nvSpPr>
                <p:cNvPr id="108" name="Isosceles Triangle 107">
                  <a:extLst>
                    <a:ext uri="{FF2B5EF4-FFF2-40B4-BE49-F238E27FC236}">
                      <a16:creationId xmlns:a16="http://schemas.microsoft.com/office/drawing/2014/main" id="{52F0F2E2-9789-44F2-BDB9-874696BC44C2}"/>
                    </a:ext>
                  </a:extLst>
                </p:cNvPr>
                <p:cNvSpPr/>
                <p:nvPr/>
              </p:nvSpPr>
              <p:spPr bwMode="auto">
                <a:xfrm rot="17825251">
                  <a:off x="601888" y="5034521"/>
                  <a:ext cx="804903" cy="444094"/>
                </a:xfrm>
                <a:prstGeom prst="triangle">
                  <a:avLst>
                    <a:gd name="adj" fmla="val 47145"/>
                  </a:avLst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691B627-37D9-4052-92E8-E831BA626413}"/>
                </a:ext>
              </a:extLst>
            </p:cNvPr>
            <p:cNvGrpSpPr/>
            <p:nvPr/>
          </p:nvGrpSpPr>
          <p:grpSpPr>
            <a:xfrm>
              <a:off x="6096000" y="2780928"/>
              <a:ext cx="1224136" cy="1080120"/>
              <a:chOff x="2999656" y="1196752"/>
              <a:chExt cx="1224136" cy="1080120"/>
            </a:xfrm>
          </p:grpSpPr>
          <p:sp>
            <p:nvSpPr>
              <p:cNvPr id="99" name="Hexagon 98">
                <a:extLst>
                  <a:ext uri="{FF2B5EF4-FFF2-40B4-BE49-F238E27FC236}">
                    <a16:creationId xmlns:a16="http://schemas.microsoft.com/office/drawing/2014/main" id="{60757964-60FE-49BA-8621-A3D3980642CA}"/>
                  </a:ext>
                </a:extLst>
              </p:cNvPr>
              <p:cNvSpPr/>
              <p:nvPr/>
            </p:nvSpPr>
            <p:spPr bwMode="auto">
              <a:xfrm>
                <a:off x="2999656" y="1196752"/>
                <a:ext cx="1224136" cy="1080120"/>
              </a:xfrm>
              <a:prstGeom prst="hexagon">
                <a:avLst/>
              </a:prstGeom>
              <a:solidFill>
                <a:srgbClr val="E0003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srgbClr val="002147"/>
                  </a:solidFill>
                  <a:effectLst/>
                  <a:uLnTx/>
                  <a:uFillTx/>
                  <a:latin typeface="Times" charset="0"/>
                  <a:ea typeface="ヒラギノ角ゴ Pro W3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AA41D5F8-08DB-4B62-9011-3790561F8B8C}"/>
                  </a:ext>
                </a:extLst>
              </p:cNvPr>
              <p:cNvSpPr txBox="1"/>
              <p:nvPr/>
            </p:nvSpPr>
            <p:spPr>
              <a:xfrm>
                <a:off x="3091284" y="1459009"/>
                <a:ext cx="1008112" cy="529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ヒラギノ角ゴ Pro W3" pitchFamily="125" charset="-128"/>
                </a:endParaRPr>
              </a:p>
            </p:txBody>
          </p:sp>
        </p:grpSp>
        <p:sp>
          <p:nvSpPr>
            <p:cNvPr id="79" name="Hexagon 78">
              <a:extLst>
                <a:ext uri="{FF2B5EF4-FFF2-40B4-BE49-F238E27FC236}">
                  <a16:creationId xmlns:a16="http://schemas.microsoft.com/office/drawing/2014/main" id="{690CED92-0E78-4A84-8B19-8B582D2281F9}"/>
                </a:ext>
              </a:extLst>
            </p:cNvPr>
            <p:cNvSpPr/>
            <p:nvPr/>
          </p:nvSpPr>
          <p:spPr bwMode="auto">
            <a:xfrm>
              <a:off x="6079616" y="3992805"/>
              <a:ext cx="1224136" cy="1080120"/>
            </a:xfrm>
            <a:prstGeom prst="hexagon">
              <a:avLst/>
            </a:prstGeom>
            <a:solidFill>
              <a:srgbClr val="002147"/>
            </a:solidFill>
            <a:ln w="9525" cap="flat" cmpd="sng" algn="ctr">
              <a:solidFill>
                <a:srgbClr val="00214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Times" charset="0"/>
                <a:ea typeface="ヒラギノ角ゴ Pro W3" charset="0"/>
              </a:endParaRPr>
            </a:p>
          </p:txBody>
        </p:sp>
        <p:sp>
          <p:nvSpPr>
            <p:cNvPr id="73" name="Hexagon 72">
              <a:extLst>
                <a:ext uri="{FF2B5EF4-FFF2-40B4-BE49-F238E27FC236}">
                  <a16:creationId xmlns:a16="http://schemas.microsoft.com/office/drawing/2014/main" id="{5FFE0ECB-0415-4519-8E0B-A622C133F1B2}"/>
                </a:ext>
              </a:extLst>
            </p:cNvPr>
            <p:cNvSpPr/>
            <p:nvPr/>
          </p:nvSpPr>
          <p:spPr bwMode="auto">
            <a:xfrm>
              <a:off x="4943872" y="3356992"/>
              <a:ext cx="1224136" cy="1080120"/>
            </a:xfrm>
            <a:prstGeom prst="hexagon">
              <a:avLst/>
            </a:prstGeom>
            <a:solidFill>
              <a:srgbClr val="FCAF17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0" cap="none" spc="0" normalizeH="0" baseline="0" noProof="0">
                <a:ln>
                  <a:noFill/>
                </a:ln>
                <a:solidFill>
                  <a:srgbClr val="002147"/>
                </a:solidFill>
                <a:effectLst/>
                <a:uLnTx/>
                <a:uFillTx/>
                <a:latin typeface="Times" charset="0"/>
                <a:ea typeface="ヒラギノ角ゴ Pro W3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1705A8C-2CFF-4513-A39B-3B28C1C10C19}"/>
                </a:ext>
              </a:extLst>
            </p:cNvPr>
            <p:cNvGrpSpPr/>
            <p:nvPr/>
          </p:nvGrpSpPr>
          <p:grpSpPr>
            <a:xfrm>
              <a:off x="3935760" y="2708920"/>
              <a:ext cx="1224136" cy="1080120"/>
              <a:chOff x="983432" y="1772816"/>
              <a:chExt cx="1224136" cy="1080120"/>
            </a:xfrm>
          </p:grpSpPr>
          <p:sp>
            <p:nvSpPr>
              <p:cNvPr id="67" name="Hexagon 66">
                <a:extLst>
                  <a:ext uri="{FF2B5EF4-FFF2-40B4-BE49-F238E27FC236}">
                    <a16:creationId xmlns:a16="http://schemas.microsoft.com/office/drawing/2014/main" id="{9596B735-0645-4C28-A1F2-6D06DFF8BCB7}"/>
                  </a:ext>
                </a:extLst>
              </p:cNvPr>
              <p:cNvSpPr/>
              <p:nvPr/>
            </p:nvSpPr>
            <p:spPr bwMode="auto">
              <a:xfrm>
                <a:off x="983432" y="1772816"/>
                <a:ext cx="1224136" cy="1080120"/>
              </a:xfrm>
              <a:prstGeom prst="hexagon">
                <a:avLst/>
              </a:prstGeom>
              <a:solidFill>
                <a:srgbClr val="E0003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srgbClr val="002147"/>
                  </a:solidFill>
                  <a:effectLst/>
                  <a:uLnTx/>
                  <a:uFillTx/>
                  <a:latin typeface="Times" charset="0"/>
                  <a:ea typeface="ヒラギノ角ゴ Pro W3" charset="0"/>
                </a:endParaRPr>
              </a:p>
            </p:txBody>
          </p: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8CC0B7B3-D911-4556-BF53-BC90770C41A8}"/>
                  </a:ext>
                </a:extLst>
              </p:cNvPr>
              <p:cNvGrpSpPr/>
              <p:nvPr/>
            </p:nvGrpSpPr>
            <p:grpSpPr>
              <a:xfrm>
                <a:off x="1271464" y="1916832"/>
                <a:ext cx="576064" cy="792088"/>
                <a:chOff x="9408368" y="3933056"/>
                <a:chExt cx="1368152" cy="1800200"/>
              </a:xfrm>
            </p:grpSpPr>
            <p:sp>
              <p:nvSpPr>
                <p:cNvPr id="70" name="Flowchart: Card 69">
                  <a:extLst>
                    <a:ext uri="{FF2B5EF4-FFF2-40B4-BE49-F238E27FC236}">
                      <a16:creationId xmlns:a16="http://schemas.microsoft.com/office/drawing/2014/main" id="{A284B658-85B8-46B2-8C81-8776EF6F5330}"/>
                    </a:ext>
                  </a:extLst>
                </p:cNvPr>
                <p:cNvSpPr/>
                <p:nvPr/>
              </p:nvSpPr>
              <p:spPr bwMode="auto">
                <a:xfrm>
                  <a:off x="9408368" y="3933056"/>
                  <a:ext cx="1368152" cy="1800200"/>
                </a:xfrm>
                <a:prstGeom prst="flowChartPunchedCard">
                  <a:avLst/>
                </a:prstGeom>
                <a:noFill/>
                <a:ln w="25400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002147"/>
                    </a:solidFill>
                    <a:effectLst/>
                    <a:uLnTx/>
                    <a:uFillTx/>
                    <a:latin typeface="Times" charset="0"/>
                    <a:ea typeface="ヒラギノ角ゴ Pro W3" charset="0"/>
                  </a:endParaRPr>
                </a:p>
              </p:txBody>
            </p:sp>
            <p:cxnSp>
              <p:nvCxnSpPr>
                <p:cNvPr id="71" name="Straight Connector 70">
                  <a:extLst>
                    <a:ext uri="{FF2B5EF4-FFF2-40B4-BE49-F238E27FC236}">
                      <a16:creationId xmlns:a16="http://schemas.microsoft.com/office/drawing/2014/main" id="{4C3CE25E-41A5-4BB8-B97F-DEB4D9AF5627}"/>
                    </a:ext>
                  </a:extLst>
                </p:cNvPr>
                <p:cNvCxnSpPr/>
                <p:nvPr/>
              </p:nvCxnSpPr>
              <p:spPr bwMode="auto">
                <a:xfrm>
                  <a:off x="9696400" y="3933056"/>
                  <a:ext cx="0" cy="360040"/>
                </a:xfrm>
                <a:prstGeom prst="line">
                  <a:avLst/>
                </a:prstGeom>
                <a:solidFill>
                  <a:srgbClr val="E00034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6D1D078F-9FBD-4A0C-A629-B8620744A88F}"/>
                    </a:ext>
                  </a:extLst>
                </p:cNvPr>
                <p:cNvCxnSpPr/>
                <p:nvPr/>
              </p:nvCxnSpPr>
              <p:spPr bwMode="auto">
                <a:xfrm flipH="1">
                  <a:off x="9408368" y="4293096"/>
                  <a:ext cx="288032" cy="0"/>
                </a:xfrm>
                <a:prstGeom prst="line">
                  <a:avLst/>
                </a:prstGeom>
                <a:solidFill>
                  <a:srgbClr val="E00034"/>
                </a:solidFill>
                <a:ln w="25400" cap="flat" cmpd="sng" algn="ctr">
                  <a:solidFill>
                    <a:sysClr val="window" lastClr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82F38D1-989F-434F-8D56-CAA9FA8110E9}"/>
                  </a:ext>
                </a:extLst>
              </p:cNvPr>
              <p:cNvSpPr txBox="1"/>
              <p:nvPr/>
            </p:nvSpPr>
            <p:spPr>
              <a:xfrm>
                <a:off x="1253886" y="2204864"/>
                <a:ext cx="720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ヒラギノ角ゴ Pro W3" pitchFamily="125" charset="-128"/>
                  </a:rPr>
                  <a:t>CV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7631D397-FBAF-4066-A41B-0D4FF2577DD9}"/>
                </a:ext>
              </a:extLst>
            </p:cNvPr>
            <p:cNvGrpSpPr/>
            <p:nvPr/>
          </p:nvGrpSpPr>
          <p:grpSpPr>
            <a:xfrm>
              <a:off x="7104112" y="3429000"/>
              <a:ext cx="1224136" cy="1080120"/>
              <a:chOff x="9408368" y="1484784"/>
              <a:chExt cx="1224136" cy="1080120"/>
            </a:xfrm>
          </p:grpSpPr>
          <p:sp>
            <p:nvSpPr>
              <p:cNvPr id="65" name="Hexagon 64">
                <a:extLst>
                  <a:ext uri="{FF2B5EF4-FFF2-40B4-BE49-F238E27FC236}">
                    <a16:creationId xmlns:a16="http://schemas.microsoft.com/office/drawing/2014/main" id="{22CCE34F-669E-4C3B-AE99-62A66D07861C}"/>
                  </a:ext>
                </a:extLst>
              </p:cNvPr>
              <p:cNvSpPr/>
              <p:nvPr/>
            </p:nvSpPr>
            <p:spPr bwMode="auto">
              <a:xfrm>
                <a:off x="9408368" y="1484784"/>
                <a:ext cx="1224136" cy="1080120"/>
              </a:xfrm>
              <a:prstGeom prst="hexagon">
                <a:avLst/>
              </a:prstGeom>
              <a:solidFill>
                <a:srgbClr val="FCAF17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srgbClr val="002147"/>
                  </a:solidFill>
                  <a:effectLst/>
                  <a:uLnTx/>
                  <a:uFillTx/>
                  <a:latin typeface="Times" charset="0"/>
                  <a:ea typeface="ヒラギノ角ゴ Pro W3" charset="0"/>
                </a:endParaRPr>
              </a:p>
            </p:txBody>
          </p:sp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A92967E6-2E09-40F9-AF59-B132620CB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lum bright="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36710" y="1685135"/>
                <a:ext cx="975902" cy="675508"/>
              </a:xfrm>
              <a:prstGeom prst="rect">
                <a:avLst/>
              </a:prstGeom>
            </p:spPr>
          </p:pic>
        </p:grp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56FC2495-BBAB-490B-B398-05A6C613AD0A}"/>
              </a:ext>
            </a:extLst>
          </p:cNvPr>
          <p:cNvSpPr txBox="1"/>
          <p:nvPr/>
        </p:nvSpPr>
        <p:spPr>
          <a:xfrm>
            <a:off x="5929816" y="1478665"/>
            <a:ext cx="531333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002147"/>
                </a:solidFill>
                <a:latin typeface="Arial"/>
                <a:ea typeface="ヒラギノ角ゴ Pro W3" pitchFamily="125" charset="-128"/>
                <a:cs typeface="Arial"/>
              </a:rPr>
              <a:t>Leads to diverse qualification</a:t>
            </a:r>
            <a:endParaRPr lang="en-US" sz="2400" dirty="0">
              <a:solidFill>
                <a:srgbClr val="002147"/>
              </a:solidFill>
              <a:latin typeface="Times" panose="02020603050405020304" pitchFamily="18" charset="0"/>
              <a:ea typeface="ヒラギノ角ゴ Pro W3" pitchFamily="125" charset="-128"/>
              <a:cs typeface="Times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002147"/>
                </a:solidFill>
                <a:latin typeface="Arial"/>
                <a:ea typeface="ヒラギノ角ゴ Pro W3" pitchFamily="125" charset="-128"/>
                <a:cs typeface="Arial"/>
              </a:rPr>
              <a:t>which branches across a wide range of disciplines</a:t>
            </a:r>
            <a:endParaRPr lang="en-US" sz="1400" dirty="0">
              <a:solidFill>
                <a:srgbClr val="002147"/>
              </a:solidFill>
              <a:latin typeface="Times" panose="02020603050405020304" pitchFamily="18" charset="0"/>
              <a:ea typeface="ヒラギノ角ゴ Pro W3" pitchFamily="125" charset="-128"/>
              <a:cs typeface="Times" panose="02020603050405020304" pitchFamily="18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9F492AC-9FAF-4991-96D9-D4533C9DA048}"/>
              </a:ext>
            </a:extLst>
          </p:cNvPr>
          <p:cNvSpPr txBox="1"/>
          <p:nvPr/>
        </p:nvSpPr>
        <p:spPr>
          <a:xfrm>
            <a:off x="7591109" y="2104681"/>
            <a:ext cx="4173322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E00034"/>
                </a:solidFill>
                <a:latin typeface="Arial"/>
                <a:ea typeface="ヒラギノ角ゴ Pro W3"/>
                <a:cs typeface="Arial"/>
              </a:rPr>
              <a:t>Increase knowledge and understanding</a:t>
            </a:r>
            <a:endParaRPr lang="en-US" sz="2400" b="1" dirty="0">
              <a:solidFill>
                <a:srgbClr val="E00034"/>
              </a:solidFill>
              <a:latin typeface="Times" panose="02020603050405020304" pitchFamily="18" charset="0"/>
              <a:ea typeface="ヒラギノ角ゴ Pro W3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E00034"/>
                </a:solidFill>
                <a:latin typeface="Arial"/>
                <a:ea typeface="ヒラギノ角ゴ Pro W3"/>
                <a:cs typeface="Arial"/>
              </a:rPr>
              <a:t>of the importance of personal finance and the finance and banking sectors</a:t>
            </a:r>
            <a:endParaRPr lang="en-GB" sz="1400" dirty="0">
              <a:solidFill>
                <a:srgbClr val="E00034"/>
              </a:solidFill>
              <a:latin typeface="Times" panose="02020603050405020304" pitchFamily="18" charset="0"/>
              <a:ea typeface="ヒラギノ角ゴ Pro W3"/>
              <a:cs typeface="Time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A187ED1-50B0-404F-92A8-443D190758D7}"/>
              </a:ext>
            </a:extLst>
          </p:cNvPr>
          <p:cNvSpPr txBox="1"/>
          <p:nvPr/>
        </p:nvSpPr>
        <p:spPr>
          <a:xfrm>
            <a:off x="9124067" y="3370618"/>
            <a:ext cx="3401877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FCAF17"/>
                </a:solidFill>
                <a:latin typeface="Arial"/>
                <a:ea typeface="ヒラギノ角ゴ Pro W3" pitchFamily="125" charset="-128"/>
                <a:cs typeface="Arial"/>
              </a:rPr>
              <a:t>Excellent preparation</a:t>
            </a:r>
            <a:endParaRPr lang="en-US" sz="2400" b="1" dirty="0">
              <a:solidFill>
                <a:srgbClr val="FCAF17"/>
              </a:solidFill>
              <a:latin typeface="Times" panose="02020603050405020304" pitchFamily="18" charset="0"/>
              <a:ea typeface="ヒラギノ角ゴ Pro W3" pitchFamily="125" charset="-128"/>
              <a:cs typeface="Times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FCAF17"/>
                </a:solidFill>
                <a:latin typeface="Arial"/>
                <a:ea typeface="ヒラギノ角ゴ Pro W3" pitchFamily="125" charset="-128"/>
                <a:cs typeface="Arial"/>
              </a:rPr>
              <a:t>for a wide range of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FCAF17"/>
                </a:solidFill>
                <a:latin typeface="Arial"/>
                <a:ea typeface="ヒラギノ角ゴ Pro W3" pitchFamily="125" charset="-128"/>
                <a:cs typeface="Arial"/>
              </a:rPr>
              <a:t>university courses</a:t>
            </a:r>
            <a:endParaRPr lang="en-US" sz="1400" dirty="0">
              <a:solidFill>
                <a:srgbClr val="FCAF17"/>
              </a:solidFill>
              <a:latin typeface="Times" panose="02020603050405020304" pitchFamily="18" charset="0"/>
              <a:ea typeface="ヒラギノ角ゴ Pro W3" pitchFamily="125" charset="-128"/>
              <a:cs typeface="Times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6A4356D-9166-42E1-9E02-76E1BB722F38}"/>
              </a:ext>
            </a:extLst>
          </p:cNvPr>
          <p:cNvSpPr txBox="1"/>
          <p:nvPr/>
        </p:nvSpPr>
        <p:spPr>
          <a:xfrm>
            <a:off x="829020" y="1430870"/>
            <a:ext cx="3078778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E00034"/>
                </a:solidFill>
                <a:latin typeface="Arial"/>
                <a:ea typeface="ヒラギノ角ゴ Pro W3" pitchFamily="125" charset="-128"/>
                <a:cs typeface="Arial"/>
              </a:rPr>
              <a:t>Develop key employability skills</a:t>
            </a:r>
            <a:endParaRPr lang="en-US" sz="2400" b="1" dirty="0">
              <a:solidFill>
                <a:srgbClr val="E00034"/>
              </a:solidFill>
              <a:latin typeface="Times" panose="02020603050405020304" pitchFamily="18" charset="0"/>
              <a:ea typeface="ヒラギノ角ゴ Pro W3" pitchFamily="125" charset="-128"/>
              <a:cs typeface="Times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E00034"/>
                </a:solidFill>
                <a:latin typeface="Arial"/>
                <a:ea typeface="ヒラギノ角ゴ Pro W3" pitchFamily="125" charset="-128"/>
                <a:cs typeface="Arial"/>
              </a:rPr>
              <a:t>e.g. problem-solving, communication,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dirty="0">
                <a:solidFill>
                  <a:srgbClr val="E00034"/>
                </a:solidFill>
                <a:latin typeface="Arial"/>
                <a:ea typeface="ヒラギノ角ゴ Pro W3" pitchFamily="125" charset="-128"/>
                <a:cs typeface="Arial"/>
              </a:rPr>
              <a:t>research and resilience</a:t>
            </a:r>
            <a:endParaRPr lang="en-US" sz="1400" dirty="0">
              <a:solidFill>
                <a:srgbClr val="E00034"/>
              </a:solidFill>
              <a:latin typeface="Times" panose="02020603050405020304" pitchFamily="18" charset="0"/>
              <a:ea typeface="ヒラギノ角ゴ Pro W3" pitchFamily="125" charset="-128"/>
              <a:cs typeface="Times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C805D1E1-0763-4402-AC25-18D6D0A393AC}"/>
              </a:ext>
            </a:extLst>
          </p:cNvPr>
          <p:cNvSpPr txBox="1"/>
          <p:nvPr/>
        </p:nvSpPr>
        <p:spPr>
          <a:xfrm>
            <a:off x="1376746" y="4196905"/>
            <a:ext cx="397014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FCAF17"/>
                </a:solidFill>
                <a:latin typeface="Arial"/>
                <a:ea typeface="ヒラギノ角ゴ Pro W3" pitchFamily="125" charset="-128"/>
                <a:cs typeface="Arial"/>
              </a:rPr>
              <a:t>Support the study of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FCAF17"/>
                </a:solidFill>
                <a:latin typeface="Arial"/>
                <a:ea typeface="ヒラギノ角ゴ Pro W3" pitchFamily="125" charset="-128"/>
                <a:cs typeface="Arial"/>
              </a:rPr>
              <a:t>other A levels</a:t>
            </a:r>
            <a:endParaRPr lang="en-US" sz="2400" b="1" dirty="0">
              <a:solidFill>
                <a:srgbClr val="FCAF17"/>
              </a:solidFill>
              <a:latin typeface="Times" panose="02020603050405020304" pitchFamily="18" charset="0"/>
              <a:ea typeface="ヒラギノ角ゴ Pro W3" pitchFamily="125" charset="-128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21D66A7-6C36-419F-AA27-FA425C02A890}"/>
              </a:ext>
            </a:extLst>
          </p:cNvPr>
          <p:cNvSpPr txBox="1"/>
          <p:nvPr/>
        </p:nvSpPr>
        <p:spPr>
          <a:xfrm>
            <a:off x="1664420" y="5220958"/>
            <a:ext cx="448675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002147"/>
                </a:solidFill>
                <a:latin typeface="Arial"/>
                <a:ea typeface="ヒラギノ角ゴ Pro W3" pitchFamily="125" charset="-128"/>
                <a:cs typeface="Arial"/>
              </a:rPr>
              <a:t>Stimulating and challenging courses</a:t>
            </a:r>
            <a:endParaRPr lang="en-US" sz="2400" b="1" dirty="0">
              <a:solidFill>
                <a:srgbClr val="002147"/>
              </a:solidFill>
              <a:latin typeface="Times" panose="02020603050405020304" pitchFamily="18" charset="0"/>
              <a:ea typeface="ヒラギノ角ゴ Pro W3" pitchFamily="125" charset="-128"/>
            </a:endParaRPr>
          </a:p>
        </p:txBody>
      </p:sp>
      <p:pic>
        <p:nvPicPr>
          <p:cNvPr id="12" name="Graphic 11" descr="Piggy Bank">
            <a:extLst>
              <a:ext uri="{FF2B5EF4-FFF2-40B4-BE49-F238E27FC236}">
                <a16:creationId xmlns:a16="http://schemas.microsoft.com/office/drawing/2014/main" id="{E9AA1CBA-3534-4BB1-A479-45DF490CD7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6266" y="3150191"/>
            <a:ext cx="914400" cy="914400"/>
          </a:xfrm>
          <a:prstGeom prst="rect">
            <a:avLst/>
          </a:prstGeom>
        </p:spPr>
      </p:pic>
      <p:pic>
        <p:nvPicPr>
          <p:cNvPr id="13" name="Graphic 12" descr="Board Of Directors">
            <a:extLst>
              <a:ext uri="{FF2B5EF4-FFF2-40B4-BE49-F238E27FC236}">
                <a16:creationId xmlns:a16="http://schemas.microsoft.com/office/drawing/2014/main" id="{B48D22E6-809F-4EE4-9E45-E3BFF88AC8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1692" y="2339485"/>
            <a:ext cx="914400" cy="914400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E4336A1-4ADA-401E-8AD5-2F9DE89E458F}"/>
              </a:ext>
            </a:extLst>
          </p:cNvPr>
          <p:cNvSpPr/>
          <p:nvPr/>
        </p:nvSpPr>
        <p:spPr bwMode="auto">
          <a:xfrm>
            <a:off x="4241436" y="3463690"/>
            <a:ext cx="649333" cy="659740"/>
          </a:xfrm>
          <a:prstGeom prst="ellipse">
            <a:avLst/>
          </a:prstGeom>
          <a:noFill/>
          <a:ln w="31750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srgbClr val="002147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484F30-FD3A-4DB4-A7C8-7B561A7153CD}"/>
              </a:ext>
            </a:extLst>
          </p:cNvPr>
          <p:cNvSpPr txBox="1"/>
          <p:nvPr/>
        </p:nvSpPr>
        <p:spPr>
          <a:xfrm>
            <a:off x="4412316" y="3556762"/>
            <a:ext cx="167225" cy="60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£</a:t>
            </a:r>
          </a:p>
        </p:txBody>
      </p:sp>
      <p:pic>
        <p:nvPicPr>
          <p:cNvPr id="16" name="Graphic 15" descr="Bank">
            <a:extLst>
              <a:ext uri="{FF2B5EF4-FFF2-40B4-BE49-F238E27FC236}">
                <a16:creationId xmlns:a16="http://schemas.microsoft.com/office/drawing/2014/main" id="{463482C0-DB7C-4A02-87AB-F4DFFDA610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27273" y="3290864"/>
            <a:ext cx="914400" cy="914400"/>
          </a:xfrm>
          <a:prstGeom prst="rect">
            <a:avLst/>
          </a:prstGeom>
        </p:spPr>
      </p:pic>
      <p:pic>
        <p:nvPicPr>
          <p:cNvPr id="17" name="Graphic 16" descr="Coins">
            <a:extLst>
              <a:ext uri="{FF2B5EF4-FFF2-40B4-BE49-F238E27FC236}">
                <a16:creationId xmlns:a16="http://schemas.microsoft.com/office/drawing/2014/main" id="{C15C848C-773A-4DD2-93C3-8E809041F3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70047" y="4048089"/>
            <a:ext cx="914400" cy="914400"/>
          </a:xfrm>
          <a:prstGeom prst="rect">
            <a:avLst/>
          </a:prstGeom>
        </p:spPr>
      </p:pic>
      <p:pic>
        <p:nvPicPr>
          <p:cNvPr id="18" name="Graphic 17" descr="Business Growth">
            <a:extLst>
              <a:ext uri="{FF2B5EF4-FFF2-40B4-BE49-F238E27FC236}">
                <a16:creationId xmlns:a16="http://schemas.microsoft.com/office/drawing/2014/main" id="{69A3F780-9548-44F0-B6E4-B006694376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33432" y="4463163"/>
            <a:ext cx="1150857" cy="115085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29756C2-E809-4F1E-80B3-90E4ED91C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39119"/>
      </p:ext>
    </p:extLst>
  </p:cSld>
  <p:clrMapOvr>
    <a:masterClrMapping/>
  </p:clrMapOvr>
  <p:transition spd="med" advTm="259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description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B88FABB-4C06-4717-B2F1-BC62A52856A4}"/>
              </a:ext>
            </a:extLst>
          </p:cNvPr>
          <p:cNvSpPr/>
          <p:nvPr/>
        </p:nvSpPr>
        <p:spPr bwMode="auto">
          <a:xfrm>
            <a:off x="8077433" y="1651065"/>
            <a:ext cx="1800200" cy="936104"/>
          </a:xfrm>
          <a:prstGeom prst="rect">
            <a:avLst/>
          </a:prstGeom>
          <a:solidFill>
            <a:srgbClr val="FCAF1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301A53-DC7F-4DCC-AA92-9B1DDACBFF66}"/>
              </a:ext>
            </a:extLst>
          </p:cNvPr>
          <p:cNvSpPr/>
          <p:nvPr/>
        </p:nvSpPr>
        <p:spPr bwMode="auto">
          <a:xfrm>
            <a:off x="876633" y="1651065"/>
            <a:ext cx="5313937" cy="936104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7F3208-B8BD-4C4D-ADC7-B1A8632134D4}"/>
              </a:ext>
            </a:extLst>
          </p:cNvPr>
          <p:cNvSpPr txBox="1"/>
          <p:nvPr/>
        </p:nvSpPr>
        <p:spPr>
          <a:xfrm>
            <a:off x="2213811" y="1723073"/>
            <a:ext cx="3991414" cy="830997"/>
          </a:xfrm>
          <a:prstGeom prst="rect">
            <a:avLst/>
          </a:prstGeom>
          <a:solidFill>
            <a:srgbClr val="00214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Pure Mathematics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62.5%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E96067-1C17-4F26-9E78-6792ABACA682}"/>
              </a:ext>
            </a:extLst>
          </p:cNvPr>
          <p:cNvSpPr txBox="1"/>
          <p:nvPr/>
        </p:nvSpPr>
        <p:spPr>
          <a:xfrm>
            <a:off x="8221449" y="1723073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Statistics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18.75%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D25AEF-BA77-43EF-AEFD-6F7F818FAF18}"/>
              </a:ext>
            </a:extLst>
          </p:cNvPr>
          <p:cNvSpPr txBox="1"/>
          <p:nvPr/>
        </p:nvSpPr>
        <p:spPr>
          <a:xfrm>
            <a:off x="876633" y="1145748"/>
            <a:ext cx="756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+mj-lt"/>
              </a:rPr>
              <a:t>Certificate in Personal Finance (AS  Level equivalent)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ED9377-99AA-44FB-85A4-F5F30D20A032}"/>
              </a:ext>
            </a:extLst>
          </p:cNvPr>
          <p:cNvSpPr txBox="1"/>
          <p:nvPr/>
        </p:nvSpPr>
        <p:spPr>
          <a:xfrm>
            <a:off x="864244" y="3448280"/>
            <a:ext cx="6853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+mj-lt"/>
              </a:rPr>
              <a:t>Diploma in Personal Finance [A Level equivalent]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CF3399-2422-4DFE-93F2-CF092200FC67}"/>
              </a:ext>
            </a:extLst>
          </p:cNvPr>
          <p:cNvSpPr/>
          <p:nvPr/>
        </p:nvSpPr>
        <p:spPr bwMode="auto">
          <a:xfrm>
            <a:off x="6214395" y="1651065"/>
            <a:ext cx="5462648" cy="936104"/>
          </a:xfrm>
          <a:prstGeom prst="rect">
            <a:avLst/>
          </a:prstGeom>
          <a:solidFill>
            <a:srgbClr val="FCAF1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ABA78C-4A8E-4D04-9530-F7A3A3DBE84A}"/>
              </a:ext>
            </a:extLst>
          </p:cNvPr>
          <p:cNvSpPr/>
          <p:nvPr/>
        </p:nvSpPr>
        <p:spPr bwMode="auto">
          <a:xfrm>
            <a:off x="876633" y="1651065"/>
            <a:ext cx="5219367" cy="936104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E49B2E-6CFC-4D6D-86A3-137BC383FD89}"/>
              </a:ext>
            </a:extLst>
          </p:cNvPr>
          <p:cNvSpPr txBox="1"/>
          <p:nvPr/>
        </p:nvSpPr>
        <p:spPr>
          <a:xfrm>
            <a:off x="891288" y="1723073"/>
            <a:ext cx="5313937" cy="1200329"/>
          </a:xfrm>
          <a:prstGeom prst="rect">
            <a:avLst/>
          </a:prstGeom>
          <a:solidFill>
            <a:srgbClr val="00214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kern="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Unit 1 – Financial Capability for the Immediate and Short Term (50%)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ヒラギノ角ゴ Pro W3" pitchFamily="125" charset="-12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62.5%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2B762C-58FF-4DB4-8043-F60AC2769782}"/>
              </a:ext>
            </a:extLst>
          </p:cNvPr>
          <p:cNvSpPr txBox="1"/>
          <p:nvPr/>
        </p:nvSpPr>
        <p:spPr>
          <a:xfrm>
            <a:off x="6384382" y="1723073"/>
            <a:ext cx="4930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Unit 2 -</a:t>
            </a:r>
            <a:r>
              <a:rPr lang="en-GB" sz="2400" kern="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 Financial Capability for the Medium and Long Term (50%)</a:t>
            </a: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18.75%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1E234B-4651-47E6-9E0C-133508D67D1F}"/>
              </a:ext>
            </a:extLst>
          </p:cNvPr>
          <p:cNvSpPr/>
          <p:nvPr/>
        </p:nvSpPr>
        <p:spPr>
          <a:xfrm>
            <a:off x="877027" y="2587169"/>
            <a:ext cx="5313543" cy="7091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1A9916-E833-48E5-9FBB-7664901B1567}"/>
              </a:ext>
            </a:extLst>
          </p:cNvPr>
          <p:cNvSpPr/>
          <p:nvPr/>
        </p:nvSpPr>
        <p:spPr>
          <a:xfrm>
            <a:off x="6229051" y="2584184"/>
            <a:ext cx="5448388" cy="708549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85269A-E32C-44AB-A9D5-74D2C618B57F}"/>
              </a:ext>
            </a:extLst>
          </p:cNvPr>
          <p:cNvSpPr txBox="1"/>
          <p:nvPr/>
        </p:nvSpPr>
        <p:spPr>
          <a:xfrm>
            <a:off x="6579482" y="2540532"/>
            <a:ext cx="4673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Two examinations:  Multiple choice (35 marks; 45 min]; Case study [65 marks; 1h 45 min]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DA4662-327B-4BA0-9A21-ABC23C82D184}"/>
              </a:ext>
            </a:extLst>
          </p:cNvPr>
          <p:cNvSpPr txBox="1"/>
          <p:nvPr/>
        </p:nvSpPr>
        <p:spPr>
          <a:xfrm>
            <a:off x="1174282" y="2537117"/>
            <a:ext cx="4993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Two examinations:  Multiple choice (35 marks; 45 min]; Case study [65 marks; 1h 45 min]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33CB7B7-6008-4309-BD58-1750C1B7E89A}"/>
              </a:ext>
            </a:extLst>
          </p:cNvPr>
          <p:cNvSpPr/>
          <p:nvPr/>
        </p:nvSpPr>
        <p:spPr bwMode="auto">
          <a:xfrm>
            <a:off x="8118376" y="3868051"/>
            <a:ext cx="1800200" cy="936104"/>
          </a:xfrm>
          <a:prstGeom prst="rect">
            <a:avLst/>
          </a:prstGeom>
          <a:solidFill>
            <a:srgbClr val="FCAF1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DEFF7DE-39E7-4C87-A182-78F3272FA34B}"/>
              </a:ext>
            </a:extLst>
          </p:cNvPr>
          <p:cNvSpPr/>
          <p:nvPr/>
        </p:nvSpPr>
        <p:spPr bwMode="auto">
          <a:xfrm>
            <a:off x="917576" y="3868051"/>
            <a:ext cx="5313937" cy="936104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3570865-C167-4F07-9CBE-14BFF86EEC3C}"/>
              </a:ext>
            </a:extLst>
          </p:cNvPr>
          <p:cNvSpPr txBox="1"/>
          <p:nvPr/>
        </p:nvSpPr>
        <p:spPr>
          <a:xfrm>
            <a:off x="2254754" y="3940059"/>
            <a:ext cx="3991414" cy="830997"/>
          </a:xfrm>
          <a:prstGeom prst="rect">
            <a:avLst/>
          </a:prstGeom>
          <a:solidFill>
            <a:srgbClr val="00214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Pure Mathematics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62.5%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4950533-F63D-490F-87AD-587155B6090E}"/>
              </a:ext>
            </a:extLst>
          </p:cNvPr>
          <p:cNvSpPr txBox="1"/>
          <p:nvPr/>
        </p:nvSpPr>
        <p:spPr>
          <a:xfrm>
            <a:off x="8262392" y="3940059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Statistics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18.75%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C53EA25-AE1B-497B-9253-B96CDE935B60}"/>
              </a:ext>
            </a:extLst>
          </p:cNvPr>
          <p:cNvSpPr/>
          <p:nvPr/>
        </p:nvSpPr>
        <p:spPr bwMode="auto">
          <a:xfrm>
            <a:off x="6255338" y="3868051"/>
            <a:ext cx="5462648" cy="936104"/>
          </a:xfrm>
          <a:prstGeom prst="rect">
            <a:avLst/>
          </a:prstGeom>
          <a:solidFill>
            <a:srgbClr val="FCAF1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AE97568-03CC-404F-82FC-D1E0A3FBC52D}"/>
              </a:ext>
            </a:extLst>
          </p:cNvPr>
          <p:cNvSpPr/>
          <p:nvPr/>
        </p:nvSpPr>
        <p:spPr bwMode="auto">
          <a:xfrm>
            <a:off x="917576" y="3868051"/>
            <a:ext cx="5219367" cy="936104"/>
          </a:xfrm>
          <a:prstGeom prst="rect">
            <a:avLst/>
          </a:prstGeom>
          <a:solidFill>
            <a:srgbClr val="002147"/>
          </a:solidFill>
          <a:ln w="9525" cap="flat" cmpd="sng" algn="ctr">
            <a:solidFill>
              <a:srgbClr val="002147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" charset="0"/>
              <a:ea typeface="ヒラギノ角ゴ Pro W3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C38EF5A-FBED-4073-B818-991D17A2023E}"/>
              </a:ext>
            </a:extLst>
          </p:cNvPr>
          <p:cNvSpPr txBox="1"/>
          <p:nvPr/>
        </p:nvSpPr>
        <p:spPr>
          <a:xfrm>
            <a:off x="932231" y="3940059"/>
            <a:ext cx="5313937" cy="1200329"/>
          </a:xfrm>
          <a:prstGeom prst="rect">
            <a:avLst/>
          </a:prstGeom>
          <a:solidFill>
            <a:srgbClr val="00214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kern="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Unit 3 – Sustainability of an Individual’s Finances (50%)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ヒラギノ角ゴ Pro W3" pitchFamily="125" charset="-128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ヒラギノ角ゴ Pro W3" pitchFamily="125" charset="-128"/>
              </a:rPr>
              <a:t>62.5%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E20C85E-FF1A-4855-8B28-828D38D89190}"/>
              </a:ext>
            </a:extLst>
          </p:cNvPr>
          <p:cNvSpPr txBox="1"/>
          <p:nvPr/>
        </p:nvSpPr>
        <p:spPr>
          <a:xfrm>
            <a:off x="6425325" y="3940059"/>
            <a:ext cx="4930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Unit 4 –</a:t>
            </a:r>
            <a:r>
              <a:rPr lang="en-GB" sz="2400" kern="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 Sustainability of the Financial Services System (50%)</a:t>
            </a: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prstClr val="white"/>
                </a:solidFill>
                <a:latin typeface="Arial"/>
                <a:ea typeface="ヒラギノ角ゴ Pro W3" pitchFamily="125" charset="-128"/>
              </a:rPr>
              <a:t>18.75%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149396C-5C5C-4953-BDA0-052E7E990E68}"/>
              </a:ext>
            </a:extLst>
          </p:cNvPr>
          <p:cNvSpPr/>
          <p:nvPr/>
        </p:nvSpPr>
        <p:spPr>
          <a:xfrm>
            <a:off x="917970" y="4804155"/>
            <a:ext cx="5313543" cy="7091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0AAEE54-AB21-4DD8-A12B-B5D1DF38D514}"/>
              </a:ext>
            </a:extLst>
          </p:cNvPr>
          <p:cNvSpPr/>
          <p:nvPr/>
        </p:nvSpPr>
        <p:spPr>
          <a:xfrm>
            <a:off x="6269994" y="4801170"/>
            <a:ext cx="5448388" cy="708549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43AE960-6945-49B7-8961-BE673ACAC4F2}"/>
              </a:ext>
            </a:extLst>
          </p:cNvPr>
          <p:cNvSpPr txBox="1"/>
          <p:nvPr/>
        </p:nvSpPr>
        <p:spPr>
          <a:xfrm>
            <a:off x="6620425" y="4757518"/>
            <a:ext cx="4673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Two examinations:  Multiple choice (35 marks; 45 min]; Case study [65 marks; 1h 45 min]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47939ED-9DD4-428F-8435-2A64737958FE}"/>
              </a:ext>
            </a:extLst>
          </p:cNvPr>
          <p:cNvSpPr txBox="1"/>
          <p:nvPr/>
        </p:nvSpPr>
        <p:spPr>
          <a:xfrm>
            <a:off x="1215225" y="4754103"/>
            <a:ext cx="4993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Two examinations:  Multiple choice (35 marks; 45 min]; Case study [65 marks; 1h 45 min]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979AA62-E14F-4B3B-A58F-94CCFA6DA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50096"/>
      </p:ext>
    </p:extLst>
  </p:cSld>
  <p:clrMapOvr>
    <a:masterClrMapping/>
  </p:clrMapOvr>
  <p:transition spd="med" advTm="572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96424" y="846342"/>
            <a:ext cx="8229600" cy="769441"/>
          </a:xfrm>
        </p:spPr>
        <p:txBody>
          <a:bodyPr>
            <a:normAutofit fontScale="90000"/>
          </a:bodyPr>
          <a:lstStyle/>
          <a:p>
            <a:r>
              <a:rPr lang="en-GB" dirty="0"/>
              <a:t>What topics do we study?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1344874" y="3552665"/>
            <a:ext cx="2910842" cy="19420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4882" y="3550527"/>
            <a:ext cx="2913646" cy="194421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>
            <a:off x="4574930" y="3571203"/>
            <a:ext cx="3038321" cy="19286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EFB9F-B808-479C-AC7D-6427CD6C768C}"/>
              </a:ext>
            </a:extLst>
          </p:cNvPr>
          <p:cNvSpPr txBox="1"/>
          <p:nvPr/>
        </p:nvSpPr>
        <p:spPr>
          <a:xfrm>
            <a:off x="2331042" y="2881718"/>
            <a:ext cx="192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Money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93B73-8B4B-4512-ABDB-1D59D5B777F4}"/>
              </a:ext>
            </a:extLst>
          </p:cNvPr>
          <p:cNvSpPr txBox="1"/>
          <p:nvPr/>
        </p:nvSpPr>
        <p:spPr>
          <a:xfrm>
            <a:off x="5066094" y="2881718"/>
            <a:ext cx="237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Saving and Borrowing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AD0726-F770-4C11-A1BA-F8E760DA7925}"/>
              </a:ext>
            </a:extLst>
          </p:cNvPr>
          <p:cNvSpPr txBox="1"/>
          <p:nvPr/>
        </p:nvSpPr>
        <p:spPr>
          <a:xfrm>
            <a:off x="8428667" y="2743219"/>
            <a:ext cx="1926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Consumer rights and protection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DAE761-C0FE-417F-9B97-BEF3725EDC01}"/>
              </a:ext>
            </a:extLst>
          </p:cNvPr>
          <p:cNvSpPr txBox="1"/>
          <p:nvPr/>
        </p:nvSpPr>
        <p:spPr>
          <a:xfrm>
            <a:off x="1578543" y="1857676"/>
            <a:ext cx="792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Unit 1 covers 12 topics including…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E64563B-0DD2-44E0-BDA0-8E0994F796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1974"/>
      </p:ext>
    </p:extLst>
  </p:cSld>
  <p:clrMapOvr>
    <a:masterClrMapping/>
  </p:clrMapOvr>
  <p:transition advTm="477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96424" y="846342"/>
            <a:ext cx="8229600" cy="769441"/>
          </a:xfrm>
        </p:spPr>
        <p:txBody>
          <a:bodyPr>
            <a:normAutofit fontScale="90000"/>
          </a:bodyPr>
          <a:lstStyle/>
          <a:p>
            <a:r>
              <a:rPr lang="en-GB" dirty="0"/>
              <a:t>What topics do we study?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1457731" y="3552665"/>
            <a:ext cx="2644712" cy="194207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7934882" y="3554888"/>
            <a:ext cx="2913646" cy="19354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/>
        </p:blipFill>
        <p:spPr>
          <a:xfrm>
            <a:off x="4627962" y="3560538"/>
            <a:ext cx="2932257" cy="19499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EFB9F-B808-479C-AC7D-6427CD6C768C}"/>
              </a:ext>
            </a:extLst>
          </p:cNvPr>
          <p:cNvSpPr txBox="1"/>
          <p:nvPr/>
        </p:nvSpPr>
        <p:spPr>
          <a:xfrm>
            <a:off x="1624676" y="2881718"/>
            <a:ext cx="241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Financial Legislation &amp; Regulation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93B73-8B4B-4512-ABDB-1D59D5B777F4}"/>
              </a:ext>
            </a:extLst>
          </p:cNvPr>
          <p:cNvSpPr txBox="1"/>
          <p:nvPr/>
        </p:nvSpPr>
        <p:spPr>
          <a:xfrm>
            <a:off x="4906973" y="2881718"/>
            <a:ext cx="2374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Financial Products and their Properties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AD0726-F770-4C11-A1BA-F8E760DA7925}"/>
              </a:ext>
            </a:extLst>
          </p:cNvPr>
          <p:cNvSpPr txBox="1"/>
          <p:nvPr/>
        </p:nvSpPr>
        <p:spPr>
          <a:xfrm>
            <a:off x="8428667" y="2835551"/>
            <a:ext cx="213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Financial Life Cycle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DAE761-C0FE-417F-9B97-BEF3725EDC01}"/>
              </a:ext>
            </a:extLst>
          </p:cNvPr>
          <p:cNvSpPr txBox="1"/>
          <p:nvPr/>
        </p:nvSpPr>
        <p:spPr>
          <a:xfrm>
            <a:off x="1578543" y="1857676"/>
            <a:ext cx="7921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+mj-lt"/>
              </a:rPr>
              <a:t>Unit 1 covers 12 topics including…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7493124-E8C4-46C4-908C-DDE2C45577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38356"/>
      </p:ext>
    </p:extLst>
  </p:cSld>
  <p:clrMapOvr>
    <a:masterClrMapping/>
  </p:clrMapOvr>
  <p:transition advTm="582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Career progression and subject combinations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8D37D3-C848-4019-96EB-2CD7E3C8D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87" y="1741251"/>
            <a:ext cx="5153025" cy="496911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CACAEE6-ACBD-4BE4-B502-C2345E59D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13363"/>
      </p:ext>
    </p:extLst>
  </p:cSld>
  <p:clrMapOvr>
    <a:masterClrMapping/>
  </p:clrMapOvr>
  <p:transition spd="med" advTm="126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400" y="399920"/>
            <a:ext cx="8424936" cy="769441"/>
          </a:xfrm>
        </p:spPr>
        <p:txBody>
          <a:bodyPr>
            <a:normAutofit fontScale="90000"/>
          </a:bodyPr>
          <a:lstStyle/>
          <a:p>
            <a:r>
              <a:rPr lang="en-GB" dirty="0"/>
              <a:t>SUBJECTS THAT COMBINE WITH FINANCIAL STUDIES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234758" y="3151524"/>
            <a:ext cx="2759706" cy="1462975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1441" y="3362442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+mn-lt"/>
              </a:rPr>
              <a:t>Financial Studies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351584" y="1838802"/>
            <a:ext cx="2376264" cy="1142948"/>
            <a:chOff x="-89514" y="2229934"/>
            <a:chExt cx="2376264" cy="1142948"/>
          </a:xfrm>
          <a:solidFill>
            <a:schemeClr val="tx1"/>
          </a:solidFill>
        </p:grpSpPr>
        <p:sp>
          <p:nvSpPr>
            <p:cNvPr id="19" name="Oval 18"/>
            <p:cNvSpPr/>
            <p:nvPr/>
          </p:nvSpPr>
          <p:spPr bwMode="auto">
            <a:xfrm>
              <a:off x="-89514" y="2229934"/>
              <a:ext cx="2376264" cy="114294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1938" y="2464141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>
                  <a:solidFill>
                    <a:schemeClr val="bg1"/>
                  </a:solidFill>
                </a:rPr>
                <a:t>Econom</a:t>
              </a:r>
              <a:r>
                <a:rPr lang="en-GB" sz="3200" dirty="0">
                  <a:solidFill>
                    <a:schemeClr val="bg1"/>
                  </a:solidFill>
                  <a:latin typeface="+mn-lt"/>
                </a:rPr>
                <a:t>ics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65843" y="4674548"/>
            <a:ext cx="3558143" cy="962710"/>
            <a:chOff x="152166" y="4648277"/>
            <a:chExt cx="3558143" cy="962710"/>
          </a:xfrm>
          <a:solidFill>
            <a:schemeClr val="tx1"/>
          </a:solidFill>
        </p:grpSpPr>
        <p:sp>
          <p:nvSpPr>
            <p:cNvPr id="24" name="Oval 23"/>
            <p:cNvSpPr/>
            <p:nvPr/>
          </p:nvSpPr>
          <p:spPr bwMode="auto">
            <a:xfrm>
              <a:off x="152166" y="4648277"/>
              <a:ext cx="3558143" cy="96271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5756" y="4751839"/>
              <a:ext cx="293096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>
                  <a:solidFill>
                    <a:schemeClr val="bg1"/>
                  </a:solidFill>
                  <a:latin typeface="+mn-lt"/>
                </a:rPr>
                <a:t>Mathematics</a:t>
              </a:r>
              <a:endParaRPr lang="en-GB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564680" y="2116170"/>
            <a:ext cx="2220713" cy="1219337"/>
            <a:chOff x="5246253" y="1604538"/>
            <a:chExt cx="2220713" cy="1219337"/>
          </a:xfrm>
        </p:grpSpPr>
        <p:sp>
          <p:nvSpPr>
            <p:cNvPr id="22" name="Oval 21"/>
            <p:cNvSpPr/>
            <p:nvPr/>
          </p:nvSpPr>
          <p:spPr bwMode="auto">
            <a:xfrm>
              <a:off x="5246253" y="1604538"/>
              <a:ext cx="2178683" cy="1219337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50742" y="1652412"/>
              <a:ext cx="201622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+mn-lt"/>
                </a:rPr>
                <a:t>Business</a:t>
              </a:r>
              <a:r>
                <a:rPr lang="en-GB" dirty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en-GB" sz="3200" dirty="0">
                  <a:solidFill>
                    <a:schemeClr val="bg1"/>
                  </a:solidFill>
                  <a:latin typeface="+mn-lt"/>
                </a:rPr>
                <a:t>studies</a:t>
              </a:r>
              <a:endParaRPr lang="en-GB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25" name="Oval 24"/>
          <p:cNvSpPr/>
          <p:nvPr/>
        </p:nvSpPr>
        <p:spPr bwMode="auto">
          <a:xfrm>
            <a:off x="7004342" y="4715950"/>
            <a:ext cx="2556284" cy="791453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9197968" y="1540409"/>
            <a:ext cx="1708310" cy="974749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95400" y="3645024"/>
            <a:ext cx="2416560" cy="903462"/>
            <a:chOff x="-994077" y="2972468"/>
            <a:chExt cx="2416560" cy="903462"/>
          </a:xfrm>
        </p:grpSpPr>
        <p:sp>
          <p:nvSpPr>
            <p:cNvPr id="23" name="Oval 22"/>
            <p:cNvSpPr/>
            <p:nvPr/>
          </p:nvSpPr>
          <p:spPr bwMode="auto">
            <a:xfrm>
              <a:off x="-994077" y="2972468"/>
              <a:ext cx="2416560" cy="903462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-886341" y="3077134"/>
              <a:ext cx="2268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20" name="Oval 19"/>
          <p:cNvSpPr/>
          <p:nvPr/>
        </p:nvSpPr>
        <p:spPr bwMode="auto">
          <a:xfrm>
            <a:off x="8040216" y="3284984"/>
            <a:ext cx="2631945" cy="1130138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4184828" y="5668660"/>
            <a:ext cx="2725000" cy="720069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898355" y="5684149"/>
            <a:ext cx="2104556" cy="623858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529285" y="5661248"/>
            <a:ext cx="2016224" cy="64675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0235188" y="5473337"/>
            <a:ext cx="1205404" cy="577091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59896" y="2204864"/>
            <a:ext cx="1728192" cy="577091"/>
            <a:chOff x="1527681" y="5741892"/>
            <a:chExt cx="1981492" cy="577091"/>
          </a:xfrm>
          <a:solidFill>
            <a:schemeClr val="bg2"/>
          </a:solidFill>
        </p:grpSpPr>
        <p:sp>
          <p:nvSpPr>
            <p:cNvPr id="61" name="Oval 60"/>
            <p:cNvSpPr/>
            <p:nvPr/>
          </p:nvSpPr>
          <p:spPr bwMode="auto">
            <a:xfrm>
              <a:off x="1527681" y="5741892"/>
              <a:ext cx="1205404" cy="577091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684220" y="5768827"/>
              <a:ext cx="1824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64" name="Oval 63"/>
          <p:cNvSpPr/>
          <p:nvPr/>
        </p:nvSpPr>
        <p:spPr bwMode="auto">
          <a:xfrm>
            <a:off x="10056440" y="4581128"/>
            <a:ext cx="936104" cy="505083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  <a:latin typeface="Times" charset="0"/>
              <a:ea typeface="ヒラギノ角ゴ Pro W3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5735960" y="4941168"/>
            <a:ext cx="1368152" cy="433075"/>
            <a:chOff x="1527681" y="5741892"/>
            <a:chExt cx="1981492" cy="577091"/>
          </a:xfrm>
          <a:solidFill>
            <a:schemeClr val="bg2"/>
          </a:solidFill>
        </p:grpSpPr>
        <p:sp>
          <p:nvSpPr>
            <p:cNvPr id="67" name="Oval 66"/>
            <p:cNvSpPr/>
            <p:nvPr/>
          </p:nvSpPr>
          <p:spPr bwMode="auto">
            <a:xfrm>
              <a:off x="1527681" y="5741892"/>
              <a:ext cx="1205404" cy="577091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  <a:latin typeface="Times" charset="0"/>
                <a:ea typeface="ヒラギノ角ゴ Pro W3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684220" y="5768827"/>
              <a:ext cx="18249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dirty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69" name="Oval 68"/>
          <p:cNvSpPr/>
          <p:nvPr/>
        </p:nvSpPr>
        <p:spPr bwMode="auto">
          <a:xfrm>
            <a:off x="1179285" y="2852936"/>
            <a:ext cx="1008112" cy="576064"/>
          </a:xfrm>
          <a:prstGeom prst="ellipse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 dirty="0">
              <a:solidFill>
                <a:schemeClr val="bg1"/>
              </a:solidFill>
              <a:latin typeface="+mn-lt"/>
              <a:ea typeface="ヒラギノ角ゴ Pro W3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1952D36-C9EF-45C0-AB9D-8B6BF142E9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21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850"/>
    </mc:Choice>
    <mc:Fallback>
      <p:transition spd="slow" advTm="27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0</TotalTime>
  <Words>335</Words>
  <Application>Microsoft Office PowerPoint</Application>
  <PresentationFormat>Widescreen</PresentationFormat>
  <Paragraphs>68</Paragraphs>
  <Slides>7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Impact</vt:lpstr>
      <vt:lpstr>Times</vt:lpstr>
      <vt:lpstr>Badge</vt:lpstr>
      <vt:lpstr>Libf personal finance</vt:lpstr>
      <vt:lpstr>Why study personal finance?</vt:lpstr>
      <vt:lpstr>Course description</vt:lpstr>
      <vt:lpstr>What topics do we study?</vt:lpstr>
      <vt:lpstr>What topics do we study?</vt:lpstr>
      <vt:lpstr>Career progression and subject combinations</vt:lpstr>
      <vt:lpstr>SUBJECTS THAT COMBINE WITH FINANCIAL STUDIES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Creasey</dc:creator>
  <cp:lastModifiedBy>Simon Creasey</cp:lastModifiedBy>
  <cp:revision>52</cp:revision>
  <dcterms:created xsi:type="dcterms:W3CDTF">2020-11-02T09:57:42Z</dcterms:created>
  <dcterms:modified xsi:type="dcterms:W3CDTF">2020-11-10T23:07:53Z</dcterms:modified>
</cp:coreProperties>
</file>