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1A00"/>
    <a:srgbClr val="F3F3F2"/>
    <a:srgbClr val="CC9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EF5E0F-45D0-4F0E-86D0-D67F134BFBD6}" v="46" dt="2020-11-02T10:00:33.9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677" autoAdjust="0"/>
    <p:restoredTop sz="94660"/>
  </p:normalViewPr>
  <p:slideViewPr>
    <p:cSldViewPr snapToGrid="0">
      <p:cViewPr>
        <p:scale>
          <a:sx n="81" d="100"/>
          <a:sy n="81" d="100"/>
        </p:scale>
        <p:origin x="-22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Jerman (Llanidloes High School)" userId="S::jermanj1@hwbcymru.net::11941f7a-7d33-4391-a058-b3c3b31b1fb8" providerId="AD" clId="Web-{0DEF5E0F-45D0-4F0E-86D0-D67F134BFBD6}"/>
    <pc:docChg chg="addSld modSld">
      <pc:chgData name="J Jerman (Llanidloes High School)" userId="S::jermanj1@hwbcymru.net::11941f7a-7d33-4391-a058-b3c3b31b1fb8" providerId="AD" clId="Web-{0DEF5E0F-45D0-4F0E-86D0-D67F134BFBD6}" dt="2020-11-02T10:00:33.943" v="44"/>
      <pc:docMkLst>
        <pc:docMk/>
      </pc:docMkLst>
      <pc:sldChg chg="addSp delSp modSp mod setBg">
        <pc:chgData name="J Jerman (Llanidloes High School)" userId="S::jermanj1@hwbcymru.net::11941f7a-7d33-4391-a058-b3c3b31b1fb8" providerId="AD" clId="Web-{0DEF5E0F-45D0-4F0E-86D0-D67F134BFBD6}" dt="2020-11-02T10:00:33.943" v="44"/>
        <pc:sldMkLst>
          <pc:docMk/>
          <pc:sldMk cId="109857222" sldId="256"/>
        </pc:sldMkLst>
        <pc:spChg chg="mod">
          <ac:chgData name="J Jerman (Llanidloes High School)" userId="S::jermanj1@hwbcymru.net::11941f7a-7d33-4391-a058-b3c3b31b1fb8" providerId="AD" clId="Web-{0DEF5E0F-45D0-4F0E-86D0-D67F134BFBD6}" dt="2020-11-02T09:59:40.924" v="40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J Jerman (Llanidloes High School)" userId="S::jermanj1@hwbcymru.net::11941f7a-7d33-4391-a058-b3c3b31b1fb8" providerId="AD" clId="Web-{0DEF5E0F-45D0-4F0E-86D0-D67F134BFBD6}" dt="2020-11-02T09:59:40.924" v="40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J Jerman (Llanidloes High School)" userId="S::jermanj1@hwbcymru.net::11941f7a-7d33-4391-a058-b3c3b31b1fb8" providerId="AD" clId="Web-{0DEF5E0F-45D0-4F0E-86D0-D67F134BFBD6}" dt="2020-11-02T10:00:33.943" v="44"/>
          <ac:spMkLst>
            <pc:docMk/>
            <pc:sldMk cId="109857222" sldId="256"/>
            <ac:spMk id="5" creationId="{57CF580F-A92D-4D02-8CAE-70B23F26BB8F}"/>
          </ac:spMkLst>
        </pc:spChg>
        <pc:spChg chg="add del">
          <ac:chgData name="J Jerman (Llanidloes High School)" userId="S::jermanj1@hwbcymru.net::11941f7a-7d33-4391-a058-b3c3b31b1fb8" providerId="AD" clId="Web-{0DEF5E0F-45D0-4F0E-86D0-D67F134BFBD6}" dt="2020-11-02T09:59:40.924" v="40"/>
          <ac:spMkLst>
            <pc:docMk/>
            <pc:sldMk cId="109857222" sldId="256"/>
            <ac:spMk id="9" creationId="{92EA0DEB-983C-4A94-9B9A-51E32098C2E2}"/>
          </ac:spMkLst>
        </pc:spChg>
        <pc:spChg chg="add del">
          <ac:chgData name="J Jerman (Llanidloes High School)" userId="S::jermanj1@hwbcymru.net::11941f7a-7d33-4391-a058-b3c3b31b1fb8" providerId="AD" clId="Web-{0DEF5E0F-45D0-4F0E-86D0-D67F134BFBD6}" dt="2020-11-02T09:59:40.924" v="40"/>
          <ac:spMkLst>
            <pc:docMk/>
            <pc:sldMk cId="109857222" sldId="256"/>
            <ac:spMk id="11" creationId="{9E197AD2-3004-4188-A389-E9EAC108A04B}"/>
          </ac:spMkLst>
        </pc:spChg>
        <pc:spChg chg="add del">
          <ac:chgData name="J Jerman (Llanidloes High School)" userId="S::jermanj1@hwbcymru.net::11941f7a-7d33-4391-a058-b3c3b31b1fb8" providerId="AD" clId="Web-{0DEF5E0F-45D0-4F0E-86D0-D67F134BFBD6}" dt="2020-11-02T09:59:40.924" v="40"/>
          <ac:spMkLst>
            <pc:docMk/>
            <pc:sldMk cId="109857222" sldId="256"/>
            <ac:spMk id="13" creationId="{A82D0C51-DE81-4DC1-8D2D-1A3EE14E678E}"/>
          </ac:spMkLst>
        </pc:spChg>
        <pc:picChg chg="add mod">
          <ac:chgData name="J Jerman (Llanidloes High School)" userId="S::jermanj1@hwbcymru.net::11941f7a-7d33-4391-a058-b3c3b31b1fb8" providerId="AD" clId="Web-{0DEF5E0F-45D0-4F0E-86D0-D67F134BFBD6}" dt="2020-11-02T09:59:47.300" v="41" actId="1076"/>
          <ac:picMkLst>
            <pc:docMk/>
            <pc:sldMk cId="109857222" sldId="256"/>
            <ac:picMk id="4" creationId="{B57BE98B-F009-431A-BA43-58FC25889F11}"/>
          </ac:picMkLst>
        </pc:picChg>
      </pc:sldChg>
      <pc:sldChg chg="addSp modSp new">
        <pc:chgData name="J Jerman (Llanidloes High School)" userId="S::jermanj1@hwbcymru.net::11941f7a-7d33-4391-a058-b3c3b31b1fb8" providerId="AD" clId="Web-{0DEF5E0F-45D0-4F0E-86D0-D67F134BFBD6}" dt="2020-11-02T09:59:55.222" v="43" actId="1076"/>
        <pc:sldMkLst>
          <pc:docMk/>
          <pc:sldMk cId="3734439119" sldId="257"/>
        </pc:sldMkLst>
        <pc:picChg chg="add mod">
          <ac:chgData name="J Jerman (Llanidloes High School)" userId="S::jermanj1@hwbcymru.net::11941f7a-7d33-4391-a058-b3c3b31b1fb8" providerId="AD" clId="Web-{0DEF5E0F-45D0-4F0E-86D0-D67F134BFBD6}" dt="2020-11-02T09:59:55.222" v="43" actId="1076"/>
          <ac:picMkLst>
            <pc:docMk/>
            <pc:sldMk cId="3734439119" sldId="257"/>
            <ac:picMk id="5" creationId="{FEBCCBA9-1C7B-4C9F-ADEC-D5D6086A607D}"/>
          </ac:picMkLst>
        </pc:picChg>
      </pc:sldChg>
      <pc:sldChg chg="new">
        <pc:chgData name="J Jerman (Llanidloes High School)" userId="S::jermanj1@hwbcymru.net::11941f7a-7d33-4391-a058-b3c3b31b1fb8" providerId="AD" clId="Web-{0DEF5E0F-45D0-4F0E-86D0-D67F134BFBD6}" dt="2020-11-02T09:58:18.247" v="1"/>
        <pc:sldMkLst>
          <pc:docMk/>
          <pc:sldMk cId="3874650096" sldId="258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svg"/><Relationship Id="rId1" Type="http://schemas.openxmlformats.org/officeDocument/2006/relationships/image" Target="../media/image3.png"/><Relationship Id="rId6" Type="http://schemas.openxmlformats.org/officeDocument/2006/relationships/image" Target="../media/image7.svg"/><Relationship Id="rId5" Type="http://schemas.openxmlformats.org/officeDocument/2006/relationships/image" Target="../media/image5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svg"/><Relationship Id="rId1" Type="http://schemas.openxmlformats.org/officeDocument/2006/relationships/image" Target="../media/image3.png"/><Relationship Id="rId6" Type="http://schemas.openxmlformats.org/officeDocument/2006/relationships/image" Target="../media/image7.svg"/><Relationship Id="rId5" Type="http://schemas.openxmlformats.org/officeDocument/2006/relationships/image" Target="../media/image5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E2102C-0B13-4838-8254-05BA142E9CE6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46797DE-1CAA-425A-8021-0B40332C187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1. Exercise Physiology, Performance Analysis and Training </a:t>
          </a:r>
        </a:p>
      </dgm:t>
    </dgm:pt>
    <dgm:pt modelId="{90FA2D49-FB53-45B3-885B-FA6B87FBB9C0}" type="parTrans" cxnId="{9A5B500E-6964-41D9-B1AF-078199788319}">
      <dgm:prSet/>
      <dgm:spPr/>
      <dgm:t>
        <a:bodyPr/>
        <a:lstStyle/>
        <a:p>
          <a:endParaRPr lang="en-US"/>
        </a:p>
      </dgm:t>
    </dgm:pt>
    <dgm:pt modelId="{2A31A5C6-8B59-4216-9977-9B0C4973072F}" type="sibTrans" cxnId="{9A5B500E-6964-41D9-B1AF-078199788319}">
      <dgm:prSet/>
      <dgm:spPr/>
      <dgm:t>
        <a:bodyPr/>
        <a:lstStyle/>
        <a:p>
          <a:endParaRPr lang="en-US"/>
        </a:p>
      </dgm:t>
    </dgm:pt>
    <dgm:pt modelId="{6AD2AA7E-80E4-46C2-9718-A8A1C5A76D4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2. Sport Psychology </a:t>
          </a:r>
        </a:p>
      </dgm:t>
    </dgm:pt>
    <dgm:pt modelId="{9E2DF18B-1B94-41C9-BDA3-02498423DEFB}" type="parTrans" cxnId="{2421E5EE-93EF-4C3B-90C6-4B093585DEE5}">
      <dgm:prSet/>
      <dgm:spPr/>
      <dgm:t>
        <a:bodyPr/>
        <a:lstStyle/>
        <a:p>
          <a:endParaRPr lang="en-US"/>
        </a:p>
      </dgm:t>
    </dgm:pt>
    <dgm:pt modelId="{E95D7433-210F-46EC-9882-5458BB9FDAB6}" type="sibTrans" cxnId="{2421E5EE-93EF-4C3B-90C6-4B093585DEE5}">
      <dgm:prSet/>
      <dgm:spPr/>
      <dgm:t>
        <a:bodyPr/>
        <a:lstStyle/>
        <a:p>
          <a:endParaRPr lang="en-US"/>
        </a:p>
      </dgm:t>
    </dgm:pt>
    <dgm:pt modelId="{5B5CE700-4A2C-4B51-B12E-EFF5A09C4F9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3. Skill Acquisition </a:t>
          </a:r>
        </a:p>
      </dgm:t>
    </dgm:pt>
    <dgm:pt modelId="{DCC79AB5-E9AE-435B-A167-71626F8285E2}" type="parTrans" cxnId="{55DB601A-B37C-48E7-8E10-98448D28496E}">
      <dgm:prSet/>
      <dgm:spPr/>
      <dgm:t>
        <a:bodyPr/>
        <a:lstStyle/>
        <a:p>
          <a:endParaRPr lang="en-US"/>
        </a:p>
      </dgm:t>
    </dgm:pt>
    <dgm:pt modelId="{E2A45E01-F837-4C7B-A2D7-B8FFB23FA237}" type="sibTrans" cxnId="{55DB601A-B37C-48E7-8E10-98448D28496E}">
      <dgm:prSet/>
      <dgm:spPr/>
      <dgm:t>
        <a:bodyPr/>
        <a:lstStyle/>
        <a:p>
          <a:endParaRPr lang="en-US"/>
        </a:p>
      </dgm:t>
    </dgm:pt>
    <dgm:pt modelId="{EFF7D8E3-F154-4967-9CA4-06858E74209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4. Sport and Society</a:t>
          </a:r>
        </a:p>
      </dgm:t>
    </dgm:pt>
    <dgm:pt modelId="{E9738AC1-0F5E-4434-9A4A-5A6E86ACB134}" type="parTrans" cxnId="{F54F8711-3DC7-4941-BB77-5993B3EB1280}">
      <dgm:prSet/>
      <dgm:spPr/>
      <dgm:t>
        <a:bodyPr/>
        <a:lstStyle/>
        <a:p>
          <a:endParaRPr lang="en-US"/>
        </a:p>
      </dgm:t>
    </dgm:pt>
    <dgm:pt modelId="{D71F7D4A-9F65-4F95-A99E-0EBD4C8A169E}" type="sibTrans" cxnId="{F54F8711-3DC7-4941-BB77-5993B3EB1280}">
      <dgm:prSet/>
      <dgm:spPr/>
      <dgm:t>
        <a:bodyPr/>
        <a:lstStyle/>
        <a:p>
          <a:endParaRPr lang="en-US"/>
        </a:p>
      </dgm:t>
    </dgm:pt>
    <dgm:pt modelId="{E0CAFCA4-39F1-408D-B5CA-18B255E90B59}" type="pres">
      <dgm:prSet presAssocID="{05E2102C-0B13-4838-8254-05BA142E9CE6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7395AB1-B2FB-49A2-827F-4829F23CEAF9}" type="pres">
      <dgm:prSet presAssocID="{446797DE-1CAA-425A-8021-0B40332C1874}" presName="compNode" presStyleCnt="0"/>
      <dgm:spPr/>
    </dgm:pt>
    <dgm:pt modelId="{099DBD30-F68F-4F69-8332-55D879D3DC01}" type="pres">
      <dgm:prSet presAssocID="{446797DE-1CAA-425A-8021-0B40332C1874}" presName="icon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Run"/>
        </a:ext>
      </dgm:extLst>
    </dgm:pt>
    <dgm:pt modelId="{517A8DD9-140B-4A44-8A7E-7DC4FE92E13B}" type="pres">
      <dgm:prSet presAssocID="{446797DE-1CAA-425A-8021-0B40332C1874}" presName="spaceRect" presStyleCnt="0"/>
      <dgm:spPr/>
    </dgm:pt>
    <dgm:pt modelId="{B0A7ED00-02A6-4484-AB87-4D82D3DCDDF2}" type="pres">
      <dgm:prSet presAssocID="{446797DE-1CAA-425A-8021-0B40332C1874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GB"/>
        </a:p>
      </dgm:t>
    </dgm:pt>
    <dgm:pt modelId="{AE903F38-1226-4BA0-9E6E-E48476985992}" type="pres">
      <dgm:prSet presAssocID="{2A31A5C6-8B59-4216-9977-9B0C4973072F}" presName="sibTrans" presStyleCnt="0"/>
      <dgm:spPr/>
    </dgm:pt>
    <dgm:pt modelId="{5BE14AA9-493C-48DE-9372-518BEB569C01}" type="pres">
      <dgm:prSet presAssocID="{6AD2AA7E-80E4-46C2-9718-A8A1C5A76D45}" presName="compNode" presStyleCnt="0"/>
      <dgm:spPr/>
    </dgm:pt>
    <dgm:pt modelId="{D4B347FE-A7E0-4158-860F-9CA9534C8024}" type="pres">
      <dgm:prSet presAssocID="{6AD2AA7E-80E4-46C2-9718-A8A1C5A76D45}" presName="iconRect" presStyleLbl="node1" presStyleIdx="1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300C8FDD-659A-498F-8583-7CEBD5F98FE0}" type="pres">
      <dgm:prSet presAssocID="{6AD2AA7E-80E4-46C2-9718-A8A1C5A76D45}" presName="spaceRect" presStyleCnt="0"/>
      <dgm:spPr/>
    </dgm:pt>
    <dgm:pt modelId="{662F85D0-8D33-4E09-93B1-A27DF4EE4598}" type="pres">
      <dgm:prSet presAssocID="{6AD2AA7E-80E4-46C2-9718-A8A1C5A76D45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GB"/>
        </a:p>
      </dgm:t>
    </dgm:pt>
    <dgm:pt modelId="{C5940CC3-5D2C-4472-838C-DEE1C51FBC3A}" type="pres">
      <dgm:prSet presAssocID="{E95D7433-210F-46EC-9882-5458BB9FDAB6}" presName="sibTrans" presStyleCnt="0"/>
      <dgm:spPr/>
    </dgm:pt>
    <dgm:pt modelId="{82EF2F5F-F64C-4BA2-9366-6181393DC312}" type="pres">
      <dgm:prSet presAssocID="{5B5CE700-4A2C-4B51-B12E-EFF5A09C4F93}" presName="compNode" presStyleCnt="0"/>
      <dgm:spPr/>
    </dgm:pt>
    <dgm:pt modelId="{28A9B595-B86E-4662-8055-C6BE0E2BB187}" type="pres">
      <dgm:prSet presAssocID="{5B5CE700-4A2C-4B51-B12E-EFF5A09C4F93}" presName="iconRect" presStyleLbl="nod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DBDFFF35-E16C-4C54-9399-A3DD804E86A3}" type="pres">
      <dgm:prSet presAssocID="{5B5CE700-4A2C-4B51-B12E-EFF5A09C4F93}" presName="spaceRect" presStyleCnt="0"/>
      <dgm:spPr/>
    </dgm:pt>
    <dgm:pt modelId="{999B512A-3A4F-4DA6-81B3-3C9EF8F32DDA}" type="pres">
      <dgm:prSet presAssocID="{5B5CE700-4A2C-4B51-B12E-EFF5A09C4F93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GB"/>
        </a:p>
      </dgm:t>
    </dgm:pt>
    <dgm:pt modelId="{A2941A2A-A550-479F-8632-369E0D896CCF}" type="pres">
      <dgm:prSet presAssocID="{E2A45E01-F837-4C7B-A2D7-B8FFB23FA237}" presName="sibTrans" presStyleCnt="0"/>
      <dgm:spPr/>
    </dgm:pt>
    <dgm:pt modelId="{2EA89044-6497-4585-99CC-3BE07E210649}" type="pres">
      <dgm:prSet presAssocID="{EFF7D8E3-F154-4967-9CA4-06858E742096}" presName="compNode" presStyleCnt="0"/>
      <dgm:spPr/>
    </dgm:pt>
    <dgm:pt modelId="{81AE7355-98AA-4928-9CE4-00ED76B54DE3}" type="pres">
      <dgm:prSet presAssocID="{EFF7D8E3-F154-4967-9CA4-06858E742096}" presName="iconRect" presStyleLbl="node1" presStyleIdx="3" presStyleCnt="4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Tennis"/>
        </a:ext>
      </dgm:extLst>
    </dgm:pt>
    <dgm:pt modelId="{00E5B0C6-7DA7-4B43-AAC3-223381E670DB}" type="pres">
      <dgm:prSet presAssocID="{EFF7D8E3-F154-4967-9CA4-06858E742096}" presName="spaceRect" presStyleCnt="0"/>
      <dgm:spPr/>
    </dgm:pt>
    <dgm:pt modelId="{F0598438-1EDD-4846-A35C-F266F311482A}" type="pres">
      <dgm:prSet presAssocID="{EFF7D8E3-F154-4967-9CA4-06858E742096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36843D6-E90A-234B-A4CE-18BB6A6A2287}" type="presOf" srcId="{446797DE-1CAA-425A-8021-0B40332C1874}" destId="{B0A7ED00-02A6-4484-AB87-4D82D3DCDDF2}" srcOrd="0" destOrd="0" presId="urn:microsoft.com/office/officeart/2018/2/layout/IconLabelList"/>
    <dgm:cxn modelId="{2421E5EE-93EF-4C3B-90C6-4B093585DEE5}" srcId="{05E2102C-0B13-4838-8254-05BA142E9CE6}" destId="{6AD2AA7E-80E4-46C2-9718-A8A1C5A76D45}" srcOrd="1" destOrd="0" parTransId="{9E2DF18B-1B94-41C9-BDA3-02498423DEFB}" sibTransId="{E95D7433-210F-46EC-9882-5458BB9FDAB6}"/>
    <dgm:cxn modelId="{BB85B5DD-B1B2-A146-984A-FBDCE2064831}" type="presOf" srcId="{5B5CE700-4A2C-4B51-B12E-EFF5A09C4F93}" destId="{999B512A-3A4F-4DA6-81B3-3C9EF8F32DDA}" srcOrd="0" destOrd="0" presId="urn:microsoft.com/office/officeart/2018/2/layout/IconLabelList"/>
    <dgm:cxn modelId="{CDC43C01-B402-4A12-B047-53C237DCB4FB}" type="presOf" srcId="{05E2102C-0B13-4838-8254-05BA142E9CE6}" destId="{E0CAFCA4-39F1-408D-B5CA-18B255E90B59}" srcOrd="0" destOrd="0" presId="urn:microsoft.com/office/officeart/2018/2/layout/IconLabelList"/>
    <dgm:cxn modelId="{9A5B500E-6964-41D9-B1AF-078199788319}" srcId="{05E2102C-0B13-4838-8254-05BA142E9CE6}" destId="{446797DE-1CAA-425A-8021-0B40332C1874}" srcOrd="0" destOrd="0" parTransId="{90FA2D49-FB53-45B3-885B-FA6B87FBB9C0}" sibTransId="{2A31A5C6-8B59-4216-9977-9B0C4973072F}"/>
    <dgm:cxn modelId="{323671AE-DC90-BD4B-8BA5-9322FA636270}" type="presOf" srcId="{EFF7D8E3-F154-4967-9CA4-06858E742096}" destId="{F0598438-1EDD-4846-A35C-F266F311482A}" srcOrd="0" destOrd="0" presId="urn:microsoft.com/office/officeart/2018/2/layout/IconLabelList"/>
    <dgm:cxn modelId="{8F8F25C9-760E-834C-A4B5-BECD96A08D3E}" type="presOf" srcId="{6AD2AA7E-80E4-46C2-9718-A8A1C5A76D45}" destId="{662F85D0-8D33-4E09-93B1-A27DF4EE4598}" srcOrd="0" destOrd="0" presId="urn:microsoft.com/office/officeart/2018/2/layout/IconLabelList"/>
    <dgm:cxn modelId="{55DB601A-B37C-48E7-8E10-98448D28496E}" srcId="{05E2102C-0B13-4838-8254-05BA142E9CE6}" destId="{5B5CE700-4A2C-4B51-B12E-EFF5A09C4F93}" srcOrd="2" destOrd="0" parTransId="{DCC79AB5-E9AE-435B-A167-71626F8285E2}" sibTransId="{E2A45E01-F837-4C7B-A2D7-B8FFB23FA237}"/>
    <dgm:cxn modelId="{F54F8711-3DC7-4941-BB77-5993B3EB1280}" srcId="{05E2102C-0B13-4838-8254-05BA142E9CE6}" destId="{EFF7D8E3-F154-4967-9CA4-06858E742096}" srcOrd="3" destOrd="0" parTransId="{E9738AC1-0F5E-4434-9A4A-5A6E86ACB134}" sibTransId="{D71F7D4A-9F65-4F95-A99E-0EBD4C8A169E}"/>
    <dgm:cxn modelId="{1565A805-C928-3F4E-AA2F-79CC4683E77E}" type="presParOf" srcId="{E0CAFCA4-39F1-408D-B5CA-18B255E90B59}" destId="{17395AB1-B2FB-49A2-827F-4829F23CEAF9}" srcOrd="0" destOrd="0" presId="urn:microsoft.com/office/officeart/2018/2/layout/IconLabelList"/>
    <dgm:cxn modelId="{DCEB026C-B0FF-F041-8B0B-CD70FDDE253C}" type="presParOf" srcId="{17395AB1-B2FB-49A2-827F-4829F23CEAF9}" destId="{099DBD30-F68F-4F69-8332-55D879D3DC01}" srcOrd="0" destOrd="0" presId="urn:microsoft.com/office/officeart/2018/2/layout/IconLabelList"/>
    <dgm:cxn modelId="{E57356B3-C362-CE42-91A4-EE8BA32E4163}" type="presParOf" srcId="{17395AB1-B2FB-49A2-827F-4829F23CEAF9}" destId="{517A8DD9-140B-4A44-8A7E-7DC4FE92E13B}" srcOrd="1" destOrd="0" presId="urn:microsoft.com/office/officeart/2018/2/layout/IconLabelList"/>
    <dgm:cxn modelId="{62414B21-F5E1-C947-B126-7615C5122A4D}" type="presParOf" srcId="{17395AB1-B2FB-49A2-827F-4829F23CEAF9}" destId="{B0A7ED00-02A6-4484-AB87-4D82D3DCDDF2}" srcOrd="2" destOrd="0" presId="urn:microsoft.com/office/officeart/2018/2/layout/IconLabelList"/>
    <dgm:cxn modelId="{44C251B5-6A25-5F49-9A6E-85E56E620183}" type="presParOf" srcId="{E0CAFCA4-39F1-408D-B5CA-18B255E90B59}" destId="{AE903F38-1226-4BA0-9E6E-E48476985992}" srcOrd="1" destOrd="0" presId="urn:microsoft.com/office/officeart/2018/2/layout/IconLabelList"/>
    <dgm:cxn modelId="{5DF165C1-A824-0E43-8045-0EC50232F04E}" type="presParOf" srcId="{E0CAFCA4-39F1-408D-B5CA-18B255E90B59}" destId="{5BE14AA9-493C-48DE-9372-518BEB569C01}" srcOrd="2" destOrd="0" presId="urn:microsoft.com/office/officeart/2018/2/layout/IconLabelList"/>
    <dgm:cxn modelId="{AD5D7E33-088A-F24E-A1E6-730C0D1902F5}" type="presParOf" srcId="{5BE14AA9-493C-48DE-9372-518BEB569C01}" destId="{D4B347FE-A7E0-4158-860F-9CA9534C8024}" srcOrd="0" destOrd="0" presId="urn:microsoft.com/office/officeart/2018/2/layout/IconLabelList"/>
    <dgm:cxn modelId="{259F2E27-1BEF-E24B-A4C9-0D1C15BE542D}" type="presParOf" srcId="{5BE14AA9-493C-48DE-9372-518BEB569C01}" destId="{300C8FDD-659A-498F-8583-7CEBD5F98FE0}" srcOrd="1" destOrd="0" presId="urn:microsoft.com/office/officeart/2018/2/layout/IconLabelList"/>
    <dgm:cxn modelId="{4777538C-2BCF-C24C-B84A-9B690AC8851E}" type="presParOf" srcId="{5BE14AA9-493C-48DE-9372-518BEB569C01}" destId="{662F85D0-8D33-4E09-93B1-A27DF4EE4598}" srcOrd="2" destOrd="0" presId="urn:microsoft.com/office/officeart/2018/2/layout/IconLabelList"/>
    <dgm:cxn modelId="{C7A97278-6961-5943-87E3-CDEDF04F26AB}" type="presParOf" srcId="{E0CAFCA4-39F1-408D-B5CA-18B255E90B59}" destId="{C5940CC3-5D2C-4472-838C-DEE1C51FBC3A}" srcOrd="3" destOrd="0" presId="urn:microsoft.com/office/officeart/2018/2/layout/IconLabelList"/>
    <dgm:cxn modelId="{EA723F90-219F-CC42-A792-5F97E8758D92}" type="presParOf" srcId="{E0CAFCA4-39F1-408D-B5CA-18B255E90B59}" destId="{82EF2F5F-F64C-4BA2-9366-6181393DC312}" srcOrd="4" destOrd="0" presId="urn:microsoft.com/office/officeart/2018/2/layout/IconLabelList"/>
    <dgm:cxn modelId="{B08570BC-28C6-B34E-A811-763D36892471}" type="presParOf" srcId="{82EF2F5F-F64C-4BA2-9366-6181393DC312}" destId="{28A9B595-B86E-4662-8055-C6BE0E2BB187}" srcOrd="0" destOrd="0" presId="urn:microsoft.com/office/officeart/2018/2/layout/IconLabelList"/>
    <dgm:cxn modelId="{533A344F-47F2-9C4D-A7D6-061A818621A4}" type="presParOf" srcId="{82EF2F5F-F64C-4BA2-9366-6181393DC312}" destId="{DBDFFF35-E16C-4C54-9399-A3DD804E86A3}" srcOrd="1" destOrd="0" presId="urn:microsoft.com/office/officeart/2018/2/layout/IconLabelList"/>
    <dgm:cxn modelId="{ED7A5E7B-3616-F440-AEB8-631D596EA2C8}" type="presParOf" srcId="{82EF2F5F-F64C-4BA2-9366-6181393DC312}" destId="{999B512A-3A4F-4DA6-81B3-3C9EF8F32DDA}" srcOrd="2" destOrd="0" presId="urn:microsoft.com/office/officeart/2018/2/layout/IconLabelList"/>
    <dgm:cxn modelId="{C73C460B-5810-5F4A-B839-6207239748CF}" type="presParOf" srcId="{E0CAFCA4-39F1-408D-B5CA-18B255E90B59}" destId="{A2941A2A-A550-479F-8632-369E0D896CCF}" srcOrd="5" destOrd="0" presId="urn:microsoft.com/office/officeart/2018/2/layout/IconLabelList"/>
    <dgm:cxn modelId="{A24313A1-CBFC-0744-8C4E-838908ED6BCF}" type="presParOf" srcId="{E0CAFCA4-39F1-408D-B5CA-18B255E90B59}" destId="{2EA89044-6497-4585-99CC-3BE07E210649}" srcOrd="6" destOrd="0" presId="urn:microsoft.com/office/officeart/2018/2/layout/IconLabelList"/>
    <dgm:cxn modelId="{BE793D6B-BF6A-3644-A626-A157F9F17FAB}" type="presParOf" srcId="{2EA89044-6497-4585-99CC-3BE07E210649}" destId="{81AE7355-98AA-4928-9CE4-00ED76B54DE3}" srcOrd="0" destOrd="0" presId="urn:microsoft.com/office/officeart/2018/2/layout/IconLabelList"/>
    <dgm:cxn modelId="{88302546-3368-9140-A3F1-A6F998EA0A6E}" type="presParOf" srcId="{2EA89044-6497-4585-99CC-3BE07E210649}" destId="{00E5B0C6-7DA7-4B43-AAC3-223381E670DB}" srcOrd="1" destOrd="0" presId="urn:microsoft.com/office/officeart/2018/2/layout/IconLabelList"/>
    <dgm:cxn modelId="{7602FFA3-A5B6-FA47-91EF-15D668180568}" type="presParOf" srcId="{2EA89044-6497-4585-99CC-3BE07E210649}" destId="{F0598438-1EDD-4846-A35C-F266F311482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9DBD30-F68F-4F69-8332-55D879D3DC01}">
      <dsp:nvSpPr>
        <dsp:cNvPr id="0" name=""/>
        <dsp:cNvSpPr/>
      </dsp:nvSpPr>
      <dsp:spPr>
        <a:xfrm>
          <a:off x="494831" y="352058"/>
          <a:ext cx="807626" cy="807626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A7ED00-02A6-4484-AB87-4D82D3DCDDF2}">
      <dsp:nvSpPr>
        <dsp:cNvPr id="0" name=""/>
        <dsp:cNvSpPr/>
      </dsp:nvSpPr>
      <dsp:spPr>
        <a:xfrm>
          <a:off x="1282" y="1428951"/>
          <a:ext cx="1794726" cy="717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1. Exercise Physiology, Performance Analysis and Training </a:t>
          </a:r>
        </a:p>
      </dsp:txBody>
      <dsp:txXfrm>
        <a:off x="1282" y="1428951"/>
        <a:ext cx="1794726" cy="717890"/>
      </dsp:txXfrm>
    </dsp:sp>
    <dsp:sp modelId="{D4B347FE-A7E0-4158-860F-9CA9534C8024}">
      <dsp:nvSpPr>
        <dsp:cNvPr id="0" name=""/>
        <dsp:cNvSpPr/>
      </dsp:nvSpPr>
      <dsp:spPr>
        <a:xfrm>
          <a:off x="2603635" y="352058"/>
          <a:ext cx="807626" cy="807626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F85D0-8D33-4E09-93B1-A27DF4EE4598}">
      <dsp:nvSpPr>
        <dsp:cNvPr id="0" name=""/>
        <dsp:cNvSpPr/>
      </dsp:nvSpPr>
      <dsp:spPr>
        <a:xfrm>
          <a:off x="2110085" y="1428951"/>
          <a:ext cx="1794726" cy="717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2. Sport Psychology </a:t>
          </a:r>
        </a:p>
      </dsp:txBody>
      <dsp:txXfrm>
        <a:off x="2110085" y="1428951"/>
        <a:ext cx="1794726" cy="717890"/>
      </dsp:txXfrm>
    </dsp:sp>
    <dsp:sp modelId="{28A9B595-B86E-4662-8055-C6BE0E2BB187}">
      <dsp:nvSpPr>
        <dsp:cNvPr id="0" name=""/>
        <dsp:cNvSpPr/>
      </dsp:nvSpPr>
      <dsp:spPr>
        <a:xfrm>
          <a:off x="4712439" y="352058"/>
          <a:ext cx="807626" cy="807626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9B512A-3A4F-4DA6-81B3-3C9EF8F32DDA}">
      <dsp:nvSpPr>
        <dsp:cNvPr id="0" name=""/>
        <dsp:cNvSpPr/>
      </dsp:nvSpPr>
      <dsp:spPr>
        <a:xfrm>
          <a:off x="4218889" y="1428951"/>
          <a:ext cx="1794726" cy="717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3. Skill Acquisition </a:t>
          </a:r>
        </a:p>
      </dsp:txBody>
      <dsp:txXfrm>
        <a:off x="4218889" y="1428951"/>
        <a:ext cx="1794726" cy="717890"/>
      </dsp:txXfrm>
    </dsp:sp>
    <dsp:sp modelId="{81AE7355-98AA-4928-9CE4-00ED76B54DE3}">
      <dsp:nvSpPr>
        <dsp:cNvPr id="0" name=""/>
        <dsp:cNvSpPr/>
      </dsp:nvSpPr>
      <dsp:spPr>
        <a:xfrm>
          <a:off x="6821243" y="352058"/>
          <a:ext cx="807626" cy="807626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598438-1EDD-4846-A35C-F266F311482A}">
      <dsp:nvSpPr>
        <dsp:cNvPr id="0" name=""/>
        <dsp:cNvSpPr/>
      </dsp:nvSpPr>
      <dsp:spPr>
        <a:xfrm>
          <a:off x="6327693" y="1428951"/>
          <a:ext cx="1794726" cy="717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4. Sport and Society</a:t>
          </a:r>
        </a:p>
      </dsp:txBody>
      <dsp:txXfrm>
        <a:off x="6327693" y="1428951"/>
        <a:ext cx="1794726" cy="717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6450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2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687638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2069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2806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68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27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7892893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52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11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8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372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>
                <a:cs typeface="Calibri Light"/>
              </a:rPr>
              <a:t>Physical Education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4" y="4123072"/>
            <a:ext cx="8045373" cy="7422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Miss N. Davies &amp; </a:t>
            </a:r>
            <a:r>
              <a:rPr lang="en-US" dirty="0" err="1">
                <a:cs typeface="Calibri"/>
              </a:rPr>
              <a:t>Mr</a:t>
            </a:r>
            <a:r>
              <a:rPr lang="en-US" dirty="0">
                <a:cs typeface="Calibri"/>
              </a:rPr>
              <a:t> J. Davies</a:t>
            </a:r>
            <a:endParaRPr lang="en-US" dirty="0"/>
          </a:p>
        </p:txBody>
      </p:sp>
      <p:pic>
        <p:nvPicPr>
          <p:cNvPr id="4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xmlns="" id="{B57BE98B-F009-431A-BA43-58FC25889F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75" y="5341640"/>
            <a:ext cx="639919" cy="8297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7CF580F-A92D-4D02-8CAE-70B23F26BB8F}"/>
              </a:ext>
            </a:extLst>
          </p:cNvPr>
          <p:cNvSpPr txBox="1"/>
          <p:nvPr/>
        </p:nvSpPr>
        <p:spPr>
          <a:xfrm>
            <a:off x="1398494" y="5294867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err="1"/>
              <a:t>Ysgol</a:t>
            </a:r>
            <a:r>
              <a:rPr lang="en-US" dirty="0"/>
              <a:t> </a:t>
            </a:r>
            <a:r>
              <a:rPr lang="en-US" dirty="0" err="1"/>
              <a:t>Uwchradd</a:t>
            </a:r>
            <a:r>
              <a:rPr lang="en-US" dirty="0"/>
              <a:t> </a:t>
            </a:r>
          </a:p>
          <a:p>
            <a:pPr algn="l"/>
            <a:r>
              <a:rPr lang="en-GB" dirty="0"/>
              <a:t>Llanidloes</a:t>
            </a:r>
          </a:p>
          <a:p>
            <a:pPr algn="l"/>
            <a:r>
              <a:rPr lang="en-GB" dirty="0"/>
              <a:t>High School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42754" y="981635"/>
            <a:ext cx="740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Sixth Form Virtual Open Evening</a:t>
            </a:r>
            <a:endParaRPr lang="en-US" sz="3600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ransition spd="med" advTm="140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1B0A7D14-7B67-4022-A8BE-1CCD4A0F1B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68A4976-0665-0142-AD84-7E02CEF049E1}"/>
              </a:ext>
            </a:extLst>
          </p:cNvPr>
          <p:cNvSpPr/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rgbClr val="F3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2505A3-80AE-480F-8326-569A76930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anchor="ctr">
            <a:normAutofit/>
          </a:bodyPr>
          <a:lstStyle/>
          <a:p>
            <a:r>
              <a:rPr lang="en-GB" dirty="0"/>
              <a:t>Why study PHYSICAL EDUCATION?</a:t>
            </a:r>
            <a:endParaRPr lang="en-US" dirty="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xmlns="" id="{AB09A9E8-BF27-4613-A775-071F082083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C3AFE299-6F79-44AF-9A77-2DC2DC1F84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xmlns="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xmlns="" id="{2D8E13EB-4DDF-4110-8C1A-22207610C4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7883450"/>
              </p:ext>
            </p:extLst>
          </p:nvPr>
        </p:nvGraphicFramePr>
        <p:xfrm>
          <a:off x="2034148" y="3381200"/>
          <a:ext cx="8123702" cy="2498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24A69A7-7FC2-D449-A344-CAC4969DB072}"/>
              </a:ext>
            </a:extLst>
          </p:cNvPr>
          <p:cNvSpPr/>
          <p:nvPr/>
        </p:nvSpPr>
        <p:spPr>
          <a:xfrm>
            <a:off x="1250949" y="1795237"/>
            <a:ext cx="103346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b="1" dirty="0"/>
              <a:t>Studying</a:t>
            </a:r>
            <a:r>
              <a:rPr lang="en-US" dirty="0"/>
              <a:t> A Level </a:t>
            </a:r>
            <a:r>
              <a:rPr lang="en-US" b="1" dirty="0"/>
              <a:t>Physical Education</a:t>
            </a:r>
            <a:r>
              <a:rPr lang="en-US" dirty="0"/>
              <a:t> will give you a fantastic insight into the amazing world of sports performance. Not only will you have the chance to perform or coach a sport, you will also develop a wide -ranging knowledge into the how and why of </a:t>
            </a:r>
            <a:r>
              <a:rPr lang="en-US" b="1" dirty="0"/>
              <a:t>Physical activity</a:t>
            </a:r>
            <a:r>
              <a:rPr lang="en-US" dirty="0"/>
              <a:t> and sport.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ABF0BA8-7907-C74C-8012-DCD0B068B5A3}"/>
              </a:ext>
            </a:extLst>
          </p:cNvPr>
          <p:cNvSpPr/>
          <p:nvPr/>
        </p:nvSpPr>
        <p:spPr>
          <a:xfrm>
            <a:off x="4510087" y="3063373"/>
            <a:ext cx="3171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b="1" dirty="0"/>
              <a:t>At AS Level the 4 areas are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FB0765E-2781-354E-A4CC-D5C15BFAB939}"/>
              </a:ext>
            </a:extLst>
          </p:cNvPr>
          <p:cNvSpPr/>
          <p:nvPr/>
        </p:nvSpPr>
        <p:spPr>
          <a:xfrm>
            <a:off x="1075979" y="5952054"/>
            <a:ext cx="95854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dirty="0"/>
              <a:t>Students will have to perform and coach as part of their assessment. The ability to plan and coach a session builds upon so many skills and attributes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39119"/>
      </p:ext>
    </p:extLst>
  </p:cSld>
  <p:clrMapOvr>
    <a:masterClrMapping/>
  </p:clrMapOvr>
  <p:transition spd="med" advTm="5756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C1F1AB-3831-488E-8F39-11857F7B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description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AB0B3A-F1C4-462C-96C9-AFDEB66A5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384300"/>
            <a:ext cx="10178322" cy="5016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WJEC AS Course of Study in Physical Education provides a coherent combination of areas of study: </a:t>
            </a:r>
          </a:p>
          <a:p>
            <a:pPr marL="0" indent="0">
              <a:buNone/>
            </a:pPr>
            <a:r>
              <a:rPr lang="en-US" b="1" dirty="0"/>
              <a:t>Unit 1</a:t>
            </a:r>
          </a:p>
          <a:p>
            <a:r>
              <a:rPr lang="en-US" dirty="0"/>
              <a:t>1. Exercise physiology, performance analysis and training </a:t>
            </a:r>
          </a:p>
          <a:p>
            <a:r>
              <a:rPr lang="en-US" dirty="0"/>
              <a:t>2. Sport psychology </a:t>
            </a:r>
          </a:p>
          <a:p>
            <a:r>
              <a:rPr lang="en-US" dirty="0"/>
              <a:t>3. Skill acquisition </a:t>
            </a:r>
          </a:p>
          <a:p>
            <a:r>
              <a:rPr lang="en-US" dirty="0"/>
              <a:t>4. Sport and society </a:t>
            </a:r>
          </a:p>
          <a:p>
            <a:pPr marL="0" indent="0">
              <a:buNone/>
            </a:pPr>
            <a:r>
              <a:rPr lang="en-US" b="1" dirty="0"/>
              <a:t>Unit 2</a:t>
            </a:r>
          </a:p>
          <a:p>
            <a:r>
              <a:rPr lang="en-US" dirty="0"/>
              <a:t> Practical performance in one activity as a player/performer</a:t>
            </a:r>
          </a:p>
          <a:p>
            <a:r>
              <a:rPr lang="en-US" dirty="0"/>
              <a:t> Practical performance as a coach or official</a:t>
            </a:r>
          </a:p>
          <a:p>
            <a:r>
              <a:rPr lang="en-US" dirty="0"/>
              <a:t> Personal Performance Profile</a:t>
            </a:r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xmlns="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50096"/>
      </p:ext>
    </p:extLst>
  </p:cSld>
  <p:clrMapOvr>
    <a:masterClrMapping/>
  </p:clrMapOvr>
  <p:transition spd="med" advTm="4104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C1F1AB-3831-488E-8F39-11857F7B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</a:t>
            </a:r>
            <a:endParaRPr lang="en-US" dirty="0"/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xmlns="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607" y="223481"/>
            <a:ext cx="866775" cy="11239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1F8A1FB-6234-1147-BAE8-37092C3B0192}"/>
              </a:ext>
            </a:extLst>
          </p:cNvPr>
          <p:cNvSpPr/>
          <p:nvPr/>
        </p:nvSpPr>
        <p:spPr>
          <a:xfrm>
            <a:off x="1835449" y="1506335"/>
            <a:ext cx="4343568" cy="23313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994CD5F-F56E-F44D-9A24-2484C88FE75D}"/>
              </a:ext>
            </a:extLst>
          </p:cNvPr>
          <p:cNvSpPr/>
          <p:nvPr/>
        </p:nvSpPr>
        <p:spPr>
          <a:xfrm>
            <a:off x="1835449" y="4303141"/>
            <a:ext cx="4343568" cy="233137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58E66DD-9EC9-0244-8AE7-C332AF84F74A}"/>
              </a:ext>
            </a:extLst>
          </p:cNvPr>
          <p:cNvSpPr/>
          <p:nvPr/>
        </p:nvSpPr>
        <p:spPr>
          <a:xfrm>
            <a:off x="6508039" y="1506335"/>
            <a:ext cx="4343568" cy="233137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FE74ED3-13F6-C349-A1B7-B6EE2A28B2F4}"/>
              </a:ext>
            </a:extLst>
          </p:cNvPr>
          <p:cNvSpPr/>
          <p:nvPr/>
        </p:nvSpPr>
        <p:spPr>
          <a:xfrm>
            <a:off x="6508039" y="4303141"/>
            <a:ext cx="4343568" cy="233137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74F6564-483F-2446-B62A-BF19ACD1BAB8}"/>
              </a:ext>
            </a:extLst>
          </p:cNvPr>
          <p:cNvSpPr/>
          <p:nvPr/>
        </p:nvSpPr>
        <p:spPr>
          <a:xfrm>
            <a:off x="2043967" y="1933360"/>
            <a:ext cx="39265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AS Unit 1: Exploring physical education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Written examination: 1¾ hours </a:t>
            </a:r>
          </a:p>
          <a:p>
            <a:r>
              <a:rPr lang="en-US" dirty="0">
                <a:solidFill>
                  <a:schemeClr val="bg1"/>
                </a:solidFill>
              </a:rPr>
              <a:t>24% of qualification 72 marks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170815F-2B86-2F42-845B-900277C258F4}"/>
              </a:ext>
            </a:extLst>
          </p:cNvPr>
          <p:cNvSpPr/>
          <p:nvPr/>
        </p:nvSpPr>
        <p:spPr>
          <a:xfrm>
            <a:off x="6630543" y="1933360"/>
            <a:ext cx="40985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AS Unit 2: Improving personal performance in physical education</a:t>
            </a: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</a:rPr>
              <a:t>Non-exam assessment </a:t>
            </a:r>
          </a:p>
          <a:p>
            <a:r>
              <a:rPr lang="en-US" dirty="0">
                <a:solidFill>
                  <a:schemeClr val="bg1"/>
                </a:solidFill>
              </a:rPr>
              <a:t>16% of qualification 48 marks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DE4C780-A72D-9B4D-BDC7-EE7E0ACA8E37}"/>
              </a:ext>
            </a:extLst>
          </p:cNvPr>
          <p:cNvSpPr/>
          <p:nvPr/>
        </p:nvSpPr>
        <p:spPr>
          <a:xfrm>
            <a:off x="2057168" y="4730166"/>
            <a:ext cx="39001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A2 Unit 3: Evaluating physical education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Written examination: 2 hours </a:t>
            </a:r>
          </a:p>
          <a:p>
            <a:r>
              <a:rPr lang="en-US" dirty="0">
                <a:solidFill>
                  <a:schemeClr val="bg1"/>
                </a:solidFill>
              </a:rPr>
              <a:t>36% of qualification 90 marks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77532EE-449B-3346-BD02-4F6E522C74BC}"/>
              </a:ext>
            </a:extLst>
          </p:cNvPr>
          <p:cNvSpPr/>
          <p:nvPr/>
        </p:nvSpPr>
        <p:spPr>
          <a:xfrm>
            <a:off x="6638518" y="4730166"/>
            <a:ext cx="40826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A2 Unit 4: Refining personal performance in physical education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Non-exam assessment </a:t>
            </a:r>
          </a:p>
          <a:p>
            <a:r>
              <a:rPr lang="en-US" dirty="0">
                <a:solidFill>
                  <a:schemeClr val="bg1"/>
                </a:solidFill>
              </a:rPr>
              <a:t>24% of qualification 60 marks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4E494C13-32A8-FA43-A11E-9FCFE1520682}"/>
              </a:ext>
            </a:extLst>
          </p:cNvPr>
          <p:cNvSpPr/>
          <p:nvPr/>
        </p:nvSpPr>
        <p:spPr>
          <a:xfrm>
            <a:off x="2030765" y="1101959"/>
            <a:ext cx="39265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91A00"/>
                </a:solidFill>
              </a:rPr>
              <a:t>Year 12</a:t>
            </a:r>
            <a:endParaRPr lang="en-US" dirty="0">
              <a:solidFill>
                <a:srgbClr val="291A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CEBE3220-7EB8-FE46-B49A-2E632D655F84}"/>
              </a:ext>
            </a:extLst>
          </p:cNvPr>
          <p:cNvSpPr/>
          <p:nvPr/>
        </p:nvSpPr>
        <p:spPr>
          <a:xfrm>
            <a:off x="2030765" y="3933809"/>
            <a:ext cx="39265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91A00"/>
                </a:solidFill>
              </a:rPr>
              <a:t>Year 13</a:t>
            </a:r>
            <a:endParaRPr lang="en-US" dirty="0">
              <a:solidFill>
                <a:srgbClr val="291A00"/>
              </a:solidFill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13847"/>
      </p:ext>
    </p:extLst>
  </p:cSld>
  <p:clrMapOvr>
    <a:masterClrMapping/>
  </p:clrMapOvr>
  <p:transition spd="med" advTm="3255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C1F1AB-3831-488E-8F39-11857F7B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Career progression and subject combinations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AB0B3A-F1C4-462C-96C9-AFDEB66A5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7565" y="2093567"/>
            <a:ext cx="3748267" cy="35935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The career opportunities are wide and varied.</a:t>
            </a:r>
          </a:p>
          <a:p>
            <a:r>
              <a:rPr lang="en-US" dirty="0"/>
              <a:t>Teaching</a:t>
            </a:r>
          </a:p>
          <a:p>
            <a:r>
              <a:rPr lang="en-US" dirty="0"/>
              <a:t>Sports Media</a:t>
            </a:r>
          </a:p>
          <a:p>
            <a:r>
              <a:rPr lang="en-US" dirty="0"/>
              <a:t>Sports Psychology</a:t>
            </a:r>
          </a:p>
          <a:p>
            <a:r>
              <a:rPr lang="en-US" dirty="0"/>
              <a:t>Physiotherapy</a:t>
            </a:r>
          </a:p>
          <a:p>
            <a:r>
              <a:rPr lang="en-US" dirty="0"/>
              <a:t>Armed Forces</a:t>
            </a:r>
          </a:p>
          <a:p>
            <a:r>
              <a:rPr lang="en-US" dirty="0"/>
              <a:t>Emergency services</a:t>
            </a:r>
          </a:p>
          <a:p>
            <a:r>
              <a:rPr lang="en-US" dirty="0"/>
              <a:t>Veterinary science</a:t>
            </a:r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xmlns="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54907D0F-CE4A-6746-BCA2-631027B9C6BF}"/>
              </a:ext>
            </a:extLst>
          </p:cNvPr>
          <p:cNvSpPr txBox="1">
            <a:spLocks/>
          </p:cNvSpPr>
          <p:nvPr/>
        </p:nvSpPr>
        <p:spPr>
          <a:xfrm>
            <a:off x="1251678" y="2093567"/>
            <a:ext cx="4115777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Physical Education works so well with so many other subjects.  </a:t>
            </a:r>
          </a:p>
          <a:p>
            <a:r>
              <a:rPr lang="en-US" dirty="0"/>
              <a:t>Sports Coaching</a:t>
            </a:r>
          </a:p>
          <a:p>
            <a:r>
              <a:rPr lang="en-US" dirty="0"/>
              <a:t>Biology</a:t>
            </a:r>
          </a:p>
          <a:p>
            <a:r>
              <a:rPr lang="en-US" dirty="0"/>
              <a:t>Physics</a:t>
            </a:r>
          </a:p>
          <a:p>
            <a:r>
              <a:rPr lang="en-US" dirty="0"/>
              <a:t>Psychology</a:t>
            </a:r>
          </a:p>
          <a:p>
            <a:r>
              <a:rPr lang="en-US" dirty="0"/>
              <a:t>Health and Social</a:t>
            </a:r>
          </a:p>
          <a:p>
            <a:r>
              <a:rPr lang="en-US" dirty="0"/>
              <a:t>English.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013363"/>
      </p:ext>
    </p:extLst>
  </p:cSld>
  <p:clrMapOvr>
    <a:masterClrMapping/>
  </p:clrMapOvr>
  <p:transition spd="med" advTm="4481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277</Words>
  <Application>Microsoft Office PowerPoint</Application>
  <PresentationFormat>Custom</PresentationFormat>
  <Paragraphs>60</Paragraphs>
  <Slides>5</Slides>
  <Notes>0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Badge</vt:lpstr>
      <vt:lpstr>Physical Education</vt:lpstr>
      <vt:lpstr>Why study PHYSICAL EDUCATION?</vt:lpstr>
      <vt:lpstr>Course description</vt:lpstr>
      <vt:lpstr>assessment</vt:lpstr>
      <vt:lpstr>Career progression and subject combinations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Education</dc:title>
  <dc:creator>Adam Price</dc:creator>
  <cp:lastModifiedBy>Nicola Davies</cp:lastModifiedBy>
  <cp:revision>7</cp:revision>
  <dcterms:created xsi:type="dcterms:W3CDTF">2020-11-06T11:14:25Z</dcterms:created>
  <dcterms:modified xsi:type="dcterms:W3CDTF">2020-11-06T14:02:09Z</dcterms:modified>
</cp:coreProperties>
</file>